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4"/>
  </p:notesMasterIdLst>
  <p:handoutMasterIdLst>
    <p:handoutMasterId r:id="rId45"/>
  </p:handoutMasterIdLst>
  <p:sldIdLst>
    <p:sldId id="825" r:id="rId2"/>
    <p:sldId id="826" r:id="rId3"/>
    <p:sldId id="792" r:id="rId4"/>
    <p:sldId id="793" r:id="rId5"/>
    <p:sldId id="794" r:id="rId6"/>
    <p:sldId id="795" r:id="rId7"/>
    <p:sldId id="796" r:id="rId8"/>
    <p:sldId id="797" r:id="rId9"/>
    <p:sldId id="798" r:id="rId10"/>
    <p:sldId id="799" r:id="rId11"/>
    <p:sldId id="800" r:id="rId12"/>
    <p:sldId id="801" r:id="rId13"/>
    <p:sldId id="802" r:id="rId14"/>
    <p:sldId id="803" r:id="rId15"/>
    <p:sldId id="804" r:id="rId16"/>
    <p:sldId id="805" r:id="rId17"/>
    <p:sldId id="806" r:id="rId18"/>
    <p:sldId id="807" r:id="rId19"/>
    <p:sldId id="808" r:id="rId20"/>
    <p:sldId id="809" r:id="rId21"/>
    <p:sldId id="810" r:id="rId22"/>
    <p:sldId id="811" r:id="rId23"/>
    <p:sldId id="812" r:id="rId24"/>
    <p:sldId id="813" r:id="rId25"/>
    <p:sldId id="814" r:id="rId26"/>
    <p:sldId id="815" r:id="rId27"/>
    <p:sldId id="816" r:id="rId28"/>
    <p:sldId id="817" r:id="rId29"/>
    <p:sldId id="818" r:id="rId30"/>
    <p:sldId id="819" r:id="rId31"/>
    <p:sldId id="820" r:id="rId32"/>
    <p:sldId id="750" r:id="rId33"/>
    <p:sldId id="774" r:id="rId34"/>
    <p:sldId id="766" r:id="rId35"/>
    <p:sldId id="791" r:id="rId36"/>
    <p:sldId id="758" r:id="rId37"/>
    <p:sldId id="753" r:id="rId38"/>
    <p:sldId id="790" r:id="rId39"/>
    <p:sldId id="760" r:id="rId40"/>
    <p:sldId id="822" r:id="rId41"/>
    <p:sldId id="823" r:id="rId42"/>
    <p:sldId id="787" r:id="rId43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825"/>
            <p14:sldId id="826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750"/>
            <p14:sldId id="774"/>
            <p14:sldId id="766"/>
            <p14:sldId id="791"/>
            <p14:sldId id="758"/>
            <p14:sldId id="753"/>
            <p14:sldId id="790"/>
            <p14:sldId id="760"/>
            <p14:sldId id="822"/>
            <p14:sldId id="823"/>
            <p14:sldId id="7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D541"/>
    <a:srgbClr val="4A78BC"/>
    <a:srgbClr val="003264"/>
    <a:srgbClr val="FE8C00"/>
    <a:srgbClr val="5BCD9D"/>
    <a:srgbClr val="356767"/>
    <a:srgbClr val="FC6767"/>
    <a:srgbClr val="FF8C00"/>
    <a:srgbClr val="BFBFBF"/>
    <a:srgbClr val="6D6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5" autoAdjust="0"/>
    <p:restoredTop sz="84498" autoAdjust="0"/>
  </p:normalViewPr>
  <p:slideViewPr>
    <p:cSldViewPr>
      <p:cViewPr varScale="1">
        <p:scale>
          <a:sx n="48" d="100"/>
          <a:sy n="48" d="100"/>
        </p:scale>
        <p:origin x="114" y="23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_____Microsoft_Excel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5083265292236498E-2"/>
          <c:y val="0.16848400050315099"/>
          <c:w val="0.94491673470776305"/>
          <c:h val="0.703512272162656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Закончили</c:v>
                </c:pt>
              </c:strCache>
            </c:strRef>
          </c:tx>
          <c:spPr>
            <a:solidFill>
              <a:srgbClr val="FFCC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Лист1!$B$2:$B$8</c:f>
              <c:numCache>
                <c:formatCode>General</c:formatCode>
                <c:ptCount val="7"/>
                <c:pt idx="2">
                  <c:v>0</c:v>
                </c:pt>
                <c:pt idx="3">
                  <c:v>5</c:v>
                </c:pt>
                <c:pt idx="4">
                  <c:v>6</c:v>
                </c:pt>
                <c:pt idx="5">
                  <c:v>6</c:v>
                </c:pt>
                <c:pt idx="6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441-4860-8712-0410FF6BA64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Поступили</c:v>
                </c:pt>
              </c:strCache>
            </c:strRef>
          </c:tx>
          <c:spPr>
            <a:solidFill>
              <a:srgbClr val="8FD541">
                <a:lumMod val="75000"/>
              </a:srgbClr>
            </a:solidFill>
            <a:ln w="38100" cmpd="sng">
              <a:solidFill>
                <a:sysClr val="windowText" lastClr="000000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Лист1!$C$2:$C$8</c:f>
              <c:numCache>
                <c:formatCode>General</c:formatCode>
                <c:ptCount val="7"/>
                <c:pt idx="0">
                  <c:v>26</c:v>
                </c:pt>
                <c:pt idx="1">
                  <c:v>26</c:v>
                </c:pt>
                <c:pt idx="2">
                  <c:v>35</c:v>
                </c:pt>
                <c:pt idx="3">
                  <c:v>15</c:v>
                </c:pt>
                <c:pt idx="4">
                  <c:v>49</c:v>
                </c:pt>
                <c:pt idx="5">
                  <c:v>32</c:v>
                </c:pt>
                <c:pt idx="6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441-4860-8712-0410FF6BA6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700946048"/>
        <c:axId val="700955840"/>
      </c:barChart>
      <c:catAx>
        <c:axId val="70094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charset="0"/>
              </a:defRPr>
            </a:pPr>
            <a:endParaRPr lang="ru-RU"/>
          </a:p>
        </c:txPr>
        <c:crossAx val="700955840"/>
        <c:crosses val="autoZero"/>
        <c:auto val="1"/>
        <c:lblAlgn val="ctr"/>
        <c:lblOffset val="100"/>
        <c:noMultiLvlLbl val="0"/>
      </c:catAx>
      <c:valAx>
        <c:axId val="70095584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charset="0"/>
              </a:defRPr>
            </a:pPr>
            <a:endParaRPr lang="ru-RU"/>
          </a:p>
        </c:txPr>
        <c:crossAx val="70094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9530804846919786"/>
          <c:y val="7.5779107670762525E-3"/>
          <c:w val="0.60794365834382202"/>
          <c:h val="0.138028635919726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4000" baseline="0">
              <a:latin typeface="Yandex Sans Text Light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800" baseline="0">
          <a:latin typeface="Yandex Sans Text Regular" charset="0"/>
        </a:defRPr>
      </a:pPr>
      <a:endParaRPr lang="ru-RU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21.05.2019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21.05.2019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Всем привет! Меня зовут Саша </a:t>
            </a:r>
            <a:r>
              <a:rPr lang="ru-RU" altLang="ru-RU" dirty="0" err="1" smtClean="0">
                <a:cs typeface="Arial" panose="020B0604020202020204" pitchFamily="34" charset="0"/>
              </a:rPr>
              <a:t>Авдюшенко</a:t>
            </a:r>
            <a:r>
              <a:rPr lang="ru-RU" altLang="ru-RU" dirty="0" smtClean="0">
                <a:cs typeface="Arial" panose="020B0604020202020204" pitchFamily="34" charset="0"/>
              </a:rPr>
              <a:t> и сегодня я предлагаю поговорить о влиянии интернета и информационных технологий на </a:t>
            </a:r>
            <a:r>
              <a:rPr lang="ru-RU" altLang="ru-RU" dirty="0" smtClean="0">
                <a:latin typeface="Textbook New" pitchFamily="34" charset="-52"/>
                <a:cs typeface="Arial" panose="020B0604020202020204" pitchFamily="34" charset="0"/>
              </a:rPr>
              <a:t>искусственный интеллект и настоящее образование. Начнём с искусственного </a:t>
            </a:r>
            <a:r>
              <a:rPr lang="ru-RU" altLang="ru-RU" dirty="0" err="1" smtClean="0">
                <a:latin typeface="Textbook New" pitchFamily="34" charset="-52"/>
                <a:cs typeface="Arial" panose="020B0604020202020204" pitchFamily="34" charset="0"/>
              </a:rPr>
              <a:t>интелекта</a:t>
            </a:r>
            <a:r>
              <a:rPr lang="ru-RU" altLang="ru-RU" dirty="0" smtClean="0">
                <a:latin typeface="Textbook New" pitchFamily="34" charset="-52"/>
                <a:cs typeface="Arial" panose="020B0604020202020204" pitchFamily="34" charset="0"/>
              </a:rPr>
              <a:t> – что же это такое?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908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357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030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570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293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отличие от шахмат например, дерево возможных ходов очень сильно разрастается – на каждом уровне более 200 вариантов следующего хода. В связи с этим 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2015 года лучшие программы, играющие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могли достичь лишь уровня любительского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Некоторые разработчики заявляли, что компьютеры никогда не смогут победить лучших игроков среди людей.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специалистов по ИИ считали, что такая программа всё же будет создана, но не ранее 2020-2025 гг.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33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129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031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Следующий шаг,</a:t>
            </a:r>
            <a:r>
              <a:rPr lang="ru-RU" baseline="0" dirty="0" smtClean="0"/>
              <a:t> система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Zero, </a:t>
            </a:r>
            <a:r>
              <a:rPr lang="ru-RU" baseline="0" dirty="0" smtClean="0"/>
              <a:t>у которой в отличие от предшественников н</a:t>
            </a:r>
            <a:r>
              <a:rPr lang="ru-RU" dirty="0" smtClean="0"/>
              <a:t>а</a:t>
            </a:r>
            <a:r>
              <a:rPr lang="ru-RU" baseline="0" dirty="0" smtClean="0"/>
              <a:t> входе только базовые правила игры и простое представление позиции в цифровом виде. </a:t>
            </a:r>
          </a:p>
          <a:p>
            <a:r>
              <a:rPr lang="ru-RU" baseline="0" dirty="0" smtClean="0"/>
              <a:t>На слайде зависимость рейтинга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от количества дней обучения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 Рейтинг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общепринят для оценки силы игроков в шахматы,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теннис и другие игры. Так же отмечены рейтинги предыдущих версий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670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За три дня обучения превосходит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Lee</a:t>
            </a:r>
            <a:r>
              <a:rPr lang="ru-RU" baseline="0" dirty="0" smtClean="0"/>
              <a:t> (победившую Ли </a:t>
            </a:r>
            <a:r>
              <a:rPr lang="ru-RU" baseline="0" dirty="0" err="1" smtClean="0"/>
              <a:t>Седоля</a:t>
            </a:r>
            <a:r>
              <a:rPr lang="ru-RU" baseline="0" dirty="0" smtClean="0"/>
              <a:t>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587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</a:t>
            </a:r>
            <a:r>
              <a:rPr lang="ru-RU" baseline="0" dirty="0" smtClean="0"/>
              <a:t>а 21 день уже играет лучше, чем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Master, </a:t>
            </a:r>
            <a:r>
              <a:rPr lang="ru-RU" baseline="0" dirty="0" smtClean="0"/>
              <a:t>выигравшую 60 </a:t>
            </a:r>
            <a:r>
              <a:rPr lang="ru-RU" baseline="0" dirty="0" err="1" smtClean="0"/>
              <a:t>топовых</a:t>
            </a:r>
            <a:r>
              <a:rPr lang="ru-RU" baseline="0" dirty="0" smtClean="0"/>
              <a:t> профессионалов и чемпиона мира по игре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85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Начнем с первой части – что такое машинное обучение? Согласно определению с Википедии, это класс методов искусственного интеллекта =) Сам искусственный интеллект определяется, как наука и технология создания интеллектуальных машин</a:t>
            </a:r>
            <a:r>
              <a:rPr lang="ru-RU" altLang="ru-RU" baseline="0" dirty="0" smtClean="0">
                <a:cs typeface="Arial" panose="020B0604020202020204" pitchFamily="34" charset="0"/>
              </a:rPr>
              <a:t> –</a:t>
            </a:r>
            <a:r>
              <a:rPr lang="ru-RU" altLang="ru-RU" dirty="0" smtClean="0">
                <a:cs typeface="Arial" panose="020B0604020202020204" pitchFamily="34" charset="0"/>
              </a:rPr>
              <a:t> логический круг замкнулся, ура! В действительности машинное обучение позволяет компьютер научить решать многие задачи, которые раньше были под силу только человеку.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366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За 40 обучения побеждает все остальные версии </a:t>
            </a:r>
            <a:r>
              <a:rPr lang="en-US" baseline="0" dirty="0" err="1" smtClean="0"/>
              <a:t>AlphaGo</a:t>
            </a:r>
            <a:r>
              <a:rPr lang="ru-RU" baseline="0" dirty="0" smtClean="0"/>
              <a:t>. </a:t>
            </a:r>
            <a:r>
              <a:rPr lang="ru-RU" baseline="0" dirty="0" err="1" smtClean="0"/>
              <a:t>Нейросеть</a:t>
            </a:r>
            <a:r>
              <a:rPr lang="ru-RU" baseline="0" dirty="0" smtClean="0"/>
              <a:t> специально подобранной архитектуры обучается с использованием большого количества вычислительных ресурсов, играя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 сама с собой, без использования исторических данных.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435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Если два предыдущих примера машинного обучения, связаны с решением очень узкой и четко поставленной задачи, то </a:t>
            </a:r>
            <a:r>
              <a:rPr lang="ru-RU" dirty="0" smtClean="0"/>
              <a:t>Алиса – виртуальный голосовой помощник, является примером современных достижений машинного</a:t>
            </a:r>
            <a:r>
              <a:rPr lang="ru-RU" baseline="0" dirty="0" smtClean="0"/>
              <a:t> обучения в решении задачи взаимодействия с разными людьми</a:t>
            </a:r>
            <a:r>
              <a:rPr lang="ru-RU" dirty="0" smtClean="0"/>
              <a:t>. Алисе всего год, но у неё уже очень много навыков: можно попросить её заказать пиццу, спросить как доехать</a:t>
            </a:r>
            <a:r>
              <a:rPr lang="ru-RU" baseline="0" dirty="0" smtClean="0"/>
              <a:t> до дома или просто поболтать с ней. Алиса активно развивается и учится, интересно, что она будет уметь через 10 лет.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43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Алиса существует</a:t>
            </a:r>
            <a:r>
              <a:rPr lang="ru-RU" baseline="0" dirty="0" smtClean="0"/>
              <a:t> благодаря очень аккуратному совмещению последних достижений машинного обучения и информационных технологий. Например, вы спрашиваете у Алисы: Какую ожидать завтра погоду? Внутри речь преобразуется в текст, на котором сначала отрабатывает классификатор намерений, после него уже конкретный </a:t>
            </a:r>
            <a:r>
              <a:rPr lang="ru-RU" baseline="0" dirty="0" err="1" smtClean="0"/>
              <a:t>теггер</a:t>
            </a:r>
            <a:r>
              <a:rPr lang="ru-RU" baseline="0" dirty="0" smtClean="0"/>
              <a:t> и дальше </a:t>
            </a:r>
            <a:r>
              <a:rPr lang="ru-RU" baseline="0" dirty="0" err="1" smtClean="0"/>
              <a:t>диалговый</a:t>
            </a:r>
            <a:r>
              <a:rPr lang="ru-RU" baseline="0" dirty="0" smtClean="0"/>
              <a:t> менеджер выдаёт ответ в форме текста – его и сообщает вам Алиса. </a:t>
            </a:r>
          </a:p>
          <a:p>
            <a:r>
              <a:rPr lang="ru-RU" baseline="0" dirty="0" smtClean="0"/>
              <a:t>Только представьте, вы задаёте Алисе </a:t>
            </a:r>
            <a:r>
              <a:rPr lang="ru-RU" b="1" baseline="0" dirty="0" smtClean="0"/>
              <a:t>любой</a:t>
            </a:r>
            <a:r>
              <a:rPr lang="ru-RU" baseline="0" dirty="0" smtClean="0"/>
              <a:t> вопрос и через </a:t>
            </a:r>
            <a:r>
              <a:rPr lang="ru-RU" b="1" baseline="0" dirty="0" smtClean="0"/>
              <a:t>несколько (</a:t>
            </a:r>
            <a:r>
              <a:rPr lang="ru-RU" b="1" baseline="0" dirty="0" err="1" smtClean="0"/>
              <a:t>милли</a:t>
            </a:r>
            <a:r>
              <a:rPr lang="ru-RU" b="1" baseline="0" dirty="0" smtClean="0"/>
              <a:t>)секунд</a:t>
            </a:r>
            <a:r>
              <a:rPr lang="ru-RU" baseline="0" dirty="0" smtClean="0"/>
              <a:t> получаете точный ответ, как будто разговариваете с человеком. В какое удивительное время нам повезло жить!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6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Переходим</a:t>
            </a:r>
            <a:r>
              <a:rPr lang="ru-RU" baseline="0" dirty="0" smtClean="0"/>
              <a:t> ко второй части моего доклада – про образование в </a:t>
            </a:r>
            <a:r>
              <a:rPr lang="en-US" baseline="0" dirty="0" smtClean="0"/>
              <a:t>IT</a:t>
            </a:r>
            <a:r>
              <a:rPr lang="ru-RU" baseline="0" dirty="0" smtClean="0"/>
              <a:t> и не только.</a:t>
            </a:r>
          </a:p>
          <a:p>
            <a:r>
              <a:rPr lang="ru-RU" i="0" dirty="0" smtClean="0"/>
              <a:t>Почему я считаю, что могу что-то рассказывать </a:t>
            </a:r>
            <a:r>
              <a:rPr lang="ru-RU" i="0" baseline="0" dirty="0" smtClean="0"/>
              <a:t>об образовании? Понятно, что </a:t>
            </a:r>
            <a:r>
              <a:rPr lang="ru-RU" b="0" i="0" baseline="0" dirty="0" smtClean="0"/>
              <a:t>«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 все учились понемногу, чему-нибудь и как-нибудь», но мне посчастливилось ещё и преподавать.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716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2008 года я вёл семинары по математике в новосибирской ФМШ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занимался олимпиадными задачами по математике в НГУ и вообще в Новосибирске. С 2013 мне повезло стать куратором и студентом Школы анализа данных, по окончанию которой я вёл там семинары по курсам дискретного анализа и по машинного обучения.</a:t>
            </a:r>
            <a:endParaRPr lang="ru-RU" i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467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 технологии</a:t>
            </a:r>
            <a:r>
              <a:rPr lang="ru-RU" baseline="0" dirty="0" smtClean="0"/>
              <a:t> постепенно влияют на образование? Начнём с истории Школы анализа данных – замечательный образовательный проект компании Яндекс, стартовавший в 2007 году. Окрепнув в Москве, ШАД начал открывать филиалы в других городах, с 2016 г. мы активно развиваемся ещё и в </a:t>
            </a:r>
            <a:r>
              <a:rPr lang="ru-RU" baseline="0" dirty="0" err="1" smtClean="0"/>
              <a:t>онлайне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759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Очень много желающих учиться</a:t>
            </a:r>
            <a:r>
              <a:rPr lang="ru-RU" baseline="0" dirty="0" smtClean="0"/>
              <a:t> в ШАД, но мы не можем принять всех – преподаватели и так перегружены. Филиалы и дистанционное обучение прекрасно работают. Но этого не хватает, и поэтому мы стараемся делать качественные и глубокие онлайн-курсы и специализации. Это получается: 42 тыс. человек обучается на онлайн курсах, 64К прошли обучение! Для обучения школьников программированию у нас идёт масштабный проект </a:t>
            </a:r>
            <a:r>
              <a:rPr lang="ru-RU" baseline="0" dirty="0" err="1" smtClean="0"/>
              <a:t>Яндекс.Лицей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42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Ещё один интересный феномен, связанный с образованием</a:t>
            </a:r>
            <a:r>
              <a:rPr lang="ru-RU" baseline="0" dirty="0" smtClean="0"/>
              <a:t> и машинным обучением – </a:t>
            </a:r>
            <a:r>
              <a:rPr lang="en-US" dirty="0" smtClean="0"/>
              <a:t>Open Data Science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579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Это открытое и очень активное сообщество русскоговорящих дата </a:t>
            </a:r>
            <a:r>
              <a:rPr lang="ru-RU" baseline="0" dirty="0" err="1" smtClean="0"/>
              <a:t>саентистов</a:t>
            </a:r>
            <a:r>
              <a:rPr lang="ru-RU" baseline="0" dirty="0" smtClean="0"/>
              <a:t>. Люди там не только просто общаются на темы машинного, встречаются и ездят на конференции, но и мотивируют друг друга и обучают.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14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538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Начнем с первой части – что такое машинное обучение? Согласно определению с Википедии, это класс методов искусственного интеллекта =) Сам искусственный интеллект определяется, как наука и технология создания интеллектуальных машин</a:t>
            </a:r>
            <a:r>
              <a:rPr lang="ru-RU" altLang="ru-RU" baseline="0" dirty="0" smtClean="0">
                <a:cs typeface="Arial" panose="020B0604020202020204" pitchFamily="34" charset="0"/>
              </a:rPr>
              <a:t> –</a:t>
            </a:r>
            <a:r>
              <a:rPr lang="ru-RU" altLang="ru-RU" dirty="0" smtClean="0">
                <a:cs typeface="Arial" panose="020B0604020202020204" pitchFamily="34" charset="0"/>
              </a:rPr>
              <a:t> логический круг замкнулся, ура! В действительности машинное обучение позволяет компьютер научить решать многие задачи, которые раньше были под силу только человеку.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701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545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Начнем со статистики по поступившим</a:t>
            </a:r>
            <a:r>
              <a:rPr lang="ru-RU" altLang="ru-RU" baseline="0" dirty="0" smtClean="0">
                <a:cs typeface="Arial" panose="020B0604020202020204" pitchFamily="34" charset="0"/>
              </a:rPr>
              <a:t> и закончившим наш учебный центр. Запустились мы 5 лет назад в 2013 и первые два года всё шло хорошо =) По идее в ШАД обучение длится два года, но</a:t>
            </a:r>
            <a:r>
              <a:rPr lang="en-US" altLang="ru-RU" baseline="0" dirty="0" smtClean="0">
                <a:cs typeface="Arial" panose="020B0604020202020204" pitchFamily="34" charset="0"/>
              </a:rPr>
              <a:t>, </a:t>
            </a:r>
            <a:r>
              <a:rPr lang="ru-RU" altLang="ru-RU" baseline="0" dirty="0" smtClean="0">
                <a:cs typeface="Arial" panose="020B0604020202020204" pitchFamily="34" charset="0"/>
              </a:rPr>
              <a:t>к сожалению, в 2015 никто не смог из поступивших не смог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выпуститься</a:t>
            </a:r>
            <a:r>
              <a:rPr lang="ru-RU" altLang="ru-RU" baseline="0" dirty="0" smtClean="0">
                <a:cs typeface="Arial" panose="020B0604020202020204" pitchFamily="34" charset="0"/>
              </a:rPr>
              <a:t> в Новосибирске. Я сам был студентом первого набора и хорошо помню этот напряженный момент в марте 2015 в завершающем четвёртом семестре, когда, несмотря на огромное желание закончить, пришло понимание, что совсем никак не успеваешь. Нас таких было 5 человек и почти все вернулись из академического отпуска и в итоге закончили обучение в следующие годы.</a:t>
            </a:r>
          </a:p>
          <a:p>
            <a:r>
              <a:rPr lang="ru-RU" altLang="ru-RU" baseline="0" dirty="0" smtClean="0">
                <a:cs typeface="Arial" panose="020B0604020202020204" pitchFamily="34" charset="0"/>
              </a:rPr>
              <a:t>В 2017 году у нас получилось увеличить набор, т.к. с приходом компании </a:t>
            </a:r>
            <a:r>
              <a:rPr lang="en-US" altLang="ru-RU" baseline="0" dirty="0" err="1" smtClean="0">
                <a:cs typeface="Arial" panose="020B0604020202020204" pitchFamily="34" charset="0"/>
              </a:rPr>
              <a:t>JetBrains</a:t>
            </a:r>
            <a:r>
              <a:rPr lang="en-US" altLang="ru-RU" baseline="0" dirty="0" smtClean="0">
                <a:cs typeface="Arial" panose="020B0604020202020204" pitchFamily="34" charset="0"/>
              </a:rPr>
              <a:t> </a:t>
            </a:r>
            <a:r>
              <a:rPr lang="ru-RU" altLang="ru-RU" baseline="0" dirty="0" smtClean="0">
                <a:cs typeface="Arial" panose="020B0604020202020204" pitchFamily="34" charset="0"/>
              </a:rPr>
              <a:t>в Новосибирск мы расширили филиал ШАД до </a:t>
            </a:r>
            <a:r>
              <a:rPr lang="en-US" altLang="ru-RU" baseline="0" dirty="0" smtClean="0">
                <a:cs typeface="Arial" panose="020B0604020202020204" pitchFamily="34" charset="0"/>
              </a:rPr>
              <a:t>Computer Science </a:t>
            </a:r>
            <a:r>
              <a:rPr lang="ru-RU" altLang="ru-RU" baseline="0" dirty="0" smtClean="0">
                <a:cs typeface="Arial" panose="020B0604020202020204" pitchFamily="34" charset="0"/>
              </a:rPr>
              <a:t>центра. У нас стало два направления обучения: анализ данных и разработка программного обеспечения.</a:t>
            </a:r>
          </a:p>
          <a:p>
            <a:r>
              <a:rPr lang="ru-RU" altLang="ru-RU" baseline="0" dirty="0" smtClean="0">
                <a:cs typeface="Arial" panose="020B0604020202020204" pitchFamily="34" charset="0"/>
              </a:rPr>
              <a:t>Есть все основания полагать, что выпуск в новом 2019 году по количеству выпускников будет примерно равен сумме всех предыдущих лет.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959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Программа обучения и курсы более менее стандартные </a:t>
            </a:r>
            <a:r>
              <a:rPr lang="ru-RU" altLang="ru-RU" baseline="0" dirty="0" smtClean="0">
                <a:cs typeface="Arial" panose="020B0604020202020204" pitchFamily="34" charset="0"/>
              </a:rPr>
              <a:t>для области </a:t>
            </a:r>
            <a:r>
              <a:rPr lang="en-US" altLang="ru-RU" baseline="0" dirty="0" smtClean="0">
                <a:cs typeface="Arial" panose="020B0604020202020204" pitchFamily="34" charset="0"/>
              </a:rPr>
              <a:t>computer science</a:t>
            </a:r>
            <a:r>
              <a:rPr lang="ru-RU" altLang="ru-RU" baseline="0" dirty="0" smtClean="0">
                <a:cs typeface="Arial" panose="020B0604020202020204" pitchFamily="34" charset="0"/>
              </a:rPr>
              <a:t>: алгоритмы, различные языки программирования, базы данных, архитектура компьютера и сети, большое число курсов посвящено машинному обучению: от классических подходов до современных </a:t>
            </a:r>
            <a:r>
              <a:rPr lang="en-US" altLang="ru-RU" baseline="0" dirty="0" smtClean="0">
                <a:cs typeface="Arial" panose="020B0604020202020204" pitchFamily="34" charset="0"/>
              </a:rPr>
              <a:t>state-of-the-art </a:t>
            </a:r>
            <a:r>
              <a:rPr lang="ru-RU" altLang="ru-RU" baseline="0" dirty="0" smtClean="0">
                <a:cs typeface="Arial" panose="020B0604020202020204" pitchFamily="34" charset="0"/>
              </a:rPr>
              <a:t>методов анализа изображений, текстов и других данных.</a:t>
            </a:r>
          </a:p>
          <a:p>
            <a:r>
              <a:rPr lang="ru-RU" altLang="ru-RU" baseline="0" dirty="0" smtClean="0">
                <a:cs typeface="Arial" panose="020B0604020202020204" pitchFamily="34" charset="0"/>
              </a:rPr>
              <a:t>Основное внимание уделяем качеству курсов и глубине погружения в тему. Все преподаватели – действующие сотрудники </a:t>
            </a:r>
            <a:r>
              <a:rPr lang="en-US" altLang="ru-RU" baseline="0" dirty="0" smtClean="0">
                <a:cs typeface="Arial" panose="020B0604020202020204" pitchFamily="34" charset="0"/>
              </a:rPr>
              <a:t>IT-</a:t>
            </a:r>
            <a:r>
              <a:rPr lang="ru-RU" altLang="ru-RU" baseline="0" dirty="0" smtClean="0">
                <a:cs typeface="Arial" panose="020B0604020202020204" pitchFamily="34" charset="0"/>
              </a:rPr>
              <a:t>компаний или научные сотрудники, применяющие свои знания на практике. Также стараемся активно привлекать наших выпускников к ведению семинаров и проверке домашних заданий. На всех курсах по языкам программирования обязательно есть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ревью</a:t>
            </a:r>
            <a:r>
              <a:rPr lang="ru-RU" altLang="ru-RU" baseline="0" dirty="0" smtClean="0">
                <a:cs typeface="Arial" panose="020B0604020202020204" pitchFamily="34" charset="0"/>
              </a:rPr>
              <a:t> кода студентов, на курсах по машинному обучению – конкурсы по анализу данных.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416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Очень важным нововведением при расширении до </a:t>
            </a:r>
            <a:r>
              <a:rPr lang="en-US" altLang="ru-RU" dirty="0" smtClean="0">
                <a:cs typeface="Arial" panose="020B0604020202020204" pitchFamily="34" charset="0"/>
              </a:rPr>
              <a:t>CS </a:t>
            </a:r>
            <a:r>
              <a:rPr lang="ru-RU" altLang="ru-RU" dirty="0" smtClean="0">
                <a:cs typeface="Arial" panose="020B0604020202020204" pitchFamily="34" charset="0"/>
              </a:rPr>
              <a:t>центра оказались </a:t>
            </a:r>
            <a:r>
              <a:rPr lang="ru-RU" altLang="ru-RU" baseline="0" dirty="0" smtClean="0">
                <a:cs typeface="Arial" panose="020B0604020202020204" pitchFamily="34" charset="0"/>
              </a:rPr>
              <a:t>практические проекты. В них студенты могут применить свежеполученные знания в работе над реальной задачей. Несмотря на увеличение учебной нагрузки на студентов, мы видим положительное влияние практик, в том числе и на учебу в центре.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106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Одна</a:t>
            </a:r>
            <a:r>
              <a:rPr lang="ru-RU" altLang="ru-RU" baseline="0" dirty="0" smtClean="0">
                <a:cs typeface="Arial" panose="020B0604020202020204" pitchFamily="34" charset="0"/>
              </a:rPr>
              <a:t> из практик, защищенных в этом семестре: задача была написать конвертер геометрических чертежей в код (и потом в тех</a:t>
            </a:r>
            <a:r>
              <a:rPr lang="en-US" altLang="ru-RU" baseline="0" dirty="0" smtClean="0">
                <a:cs typeface="Arial" panose="020B0604020202020204" pitchFamily="34" charset="0"/>
              </a:rPr>
              <a:t>)</a:t>
            </a:r>
            <a:r>
              <a:rPr lang="ru-RU" altLang="ru-RU" baseline="0" smtClean="0">
                <a:cs typeface="Arial" panose="020B0604020202020204" pitchFamily="34" charset="0"/>
              </a:rPr>
              <a:t>.</a:t>
            </a:r>
            <a:endParaRPr lang="ru-RU" altLang="ru-RU" baseline="0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66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Давайте помечтаем о будущем</a:t>
            </a:r>
            <a:r>
              <a:rPr lang="ru-RU" baseline="0" dirty="0" smtClean="0"/>
              <a:t> образования в целом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3850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 получить лучшее образование каждому? Сейчас</a:t>
            </a:r>
            <a:r>
              <a:rPr lang="ru-RU" baseline="0" dirty="0" smtClean="0"/>
              <a:t> есть очень много курсов и специализаций в интернете. Но во-первых, из них нужно аккуратно выбирать действительно стоящие, во-вторых там мало практики. По идее есть </a:t>
            </a:r>
            <a:r>
              <a:rPr lang="en-US" baseline="0" dirty="0" err="1" smtClean="0"/>
              <a:t>kaggle</a:t>
            </a:r>
            <a:r>
              <a:rPr lang="en-US" baseline="0" dirty="0" smtClean="0"/>
              <a:t> </a:t>
            </a:r>
            <a:r>
              <a:rPr lang="ru-RU" baseline="0" dirty="0" smtClean="0"/>
              <a:t>и </a:t>
            </a:r>
            <a:r>
              <a:rPr lang="en-US" baseline="0" dirty="0" smtClean="0"/>
              <a:t>open source </a:t>
            </a:r>
            <a:r>
              <a:rPr lang="ru-RU" baseline="0" dirty="0" smtClean="0"/>
              <a:t>и кажется, этого вполне достаточно, чтобы дорасти до уровня младшего разработчика или аналитика в </a:t>
            </a:r>
            <a:r>
              <a:rPr lang="en-US" baseline="0" dirty="0" smtClean="0"/>
              <a:t>IT-</a:t>
            </a:r>
            <a:r>
              <a:rPr lang="ru-RU" baseline="0" dirty="0" smtClean="0"/>
              <a:t>компании. При этом я убежден, что необходимо живое общение с мастерами, экспертами в своем деле. Поэтому призываю опытных слушателей преподавать и становиться менторами, если ещё нет. Студентов аккуратно выбрать себе образование и учителей.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7332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Вот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вдохновляющий пример дистанционного обучения у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нас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Новосибирске: выпускник ФФ НГУ Семен Козлов прочитал студентам курс по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прямо из силиконовой долины. Лекции через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live stream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вопросы в реальном времени. Всё прошло очень живо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хорошо весной 2018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продолжаем и расширяем это начинание в 2019. Семинары были очные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НГУ, а сам Семен прилетел в Новосибирск принимать экзамен и проекты студентов.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54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Ну и напоследок</a:t>
            </a:r>
            <a:r>
              <a:rPr lang="ru-RU" baseline="0" dirty="0" smtClean="0"/>
              <a:t> пара мыслей про эффективное обучение. Первая это ссылка на отличное выступление Сергея </a:t>
            </a:r>
            <a:r>
              <a:rPr lang="ru-RU" baseline="0" dirty="0" err="1" smtClean="0"/>
              <a:t>Мушинского</a:t>
            </a:r>
            <a:r>
              <a:rPr lang="ru-RU" baseline="0" dirty="0" smtClean="0"/>
              <a:t>, где он собрал много работающих на практике вещей в одном докладе и рассказал их со ссылками на первоисточники. Во-вторых, было бы классно иметь индивидуального тренера-советника, но пока это, конечно, </a:t>
            </a:r>
            <a:r>
              <a:rPr lang="ru-RU" baseline="0" smtClean="0"/>
              <a:t>только фантазии </a:t>
            </a:r>
            <a:r>
              <a:rPr lang="ru-RU" baseline="0" dirty="0" smtClean="0"/>
              <a:t>=)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28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же со всем этим делать учителям? На самом деле, роль учителя многократно</a:t>
            </a:r>
            <a:r>
              <a:rPr lang="ru-RU" baseline="0" dirty="0" smtClean="0"/>
              <a:t> </a:t>
            </a:r>
            <a:r>
              <a:rPr lang="ru-RU" dirty="0" smtClean="0"/>
              <a:t>возрастает в современном мире. Для онлайн</a:t>
            </a:r>
            <a:r>
              <a:rPr lang="ru-RU" baseline="0" dirty="0" smtClean="0"/>
              <a:t> и самообучения довольно высок порог вхождения: нужно уметь грамотно излагать свои мысли, иметь начальные знания по английскому и математики. Поэтому учителям нужно стараться хорошо обучить школьников грамоте, в том числе второй грамотности современного мира – программированию.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0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7182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же со всем этим делать учителям? На самом деле, роль учителя многократно</a:t>
            </a:r>
            <a:r>
              <a:rPr lang="ru-RU" baseline="0" dirty="0" smtClean="0"/>
              <a:t> </a:t>
            </a:r>
            <a:r>
              <a:rPr lang="ru-RU" dirty="0" smtClean="0"/>
              <a:t>возрастает в современном мире. Для онлайн</a:t>
            </a:r>
            <a:r>
              <a:rPr lang="ru-RU" baseline="0" dirty="0" smtClean="0"/>
              <a:t> и самообучения довольно высок порог вхождения: нужно уметь грамотно излагать свои мысли, иметь начальные знания по английскому и математики. Поэтому учителям нужно стараться хорошо обучить школьников грамоте, в том числе второй грамотности современного мира – программированию.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245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200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Посмотрим подробнее на пример</a:t>
            </a:r>
            <a:r>
              <a:rPr lang="ru-RU" altLang="ru-RU" baseline="0" dirty="0" smtClean="0">
                <a:cs typeface="Arial" panose="020B0604020202020204" pitchFamily="34" charset="0"/>
              </a:rPr>
              <a:t> простой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нейросети</a:t>
            </a:r>
            <a:r>
              <a:rPr lang="ru-RU" altLang="ru-RU" baseline="0" dirty="0" smtClean="0">
                <a:cs typeface="Arial" panose="020B0604020202020204" pitchFamily="34" charset="0"/>
              </a:rPr>
              <a:t> для классификации картинок. На входе изображение в</a:t>
            </a:r>
            <a:r>
              <a:rPr lang="ru-RU" altLang="ru-RU" dirty="0" smtClean="0">
                <a:cs typeface="Arial" panose="020B0604020202020204" pitchFamily="34" charset="0"/>
              </a:rPr>
              <a:t> формате </a:t>
            </a:r>
            <a:r>
              <a:rPr lang="en-US" altLang="ru-RU" dirty="0" smtClean="0">
                <a:cs typeface="Arial" panose="020B0604020202020204" pitchFamily="34" charset="0"/>
              </a:rPr>
              <a:t>RGB</a:t>
            </a:r>
            <a:r>
              <a:rPr lang="ru-RU" altLang="ru-RU" dirty="0" smtClean="0">
                <a:cs typeface="Arial" panose="020B0604020202020204" pitchFamily="34" charset="0"/>
              </a:rPr>
              <a:t> – для машины это матрица 128х128 пикселей по три целых числа от 0 до 255 в каждом пикселе. Нужно определить её класс (кошка, собака, человек и т.д.)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02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Давайте</a:t>
            </a:r>
            <a:r>
              <a:rPr lang="ru-RU" baseline="0" dirty="0" smtClean="0"/>
              <a:t> посмотрим на некоторые современные достижения машинного обучения.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623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Начнём</a:t>
            </a:r>
            <a:r>
              <a:rPr lang="ru-RU" baseline="0" dirty="0" smtClean="0"/>
              <a:t> с немного экзотической задачи чтения по губам. </a:t>
            </a:r>
            <a:r>
              <a:rPr lang="ru-RU" dirty="0" smtClean="0"/>
              <a:t>Вот</a:t>
            </a:r>
            <a:r>
              <a:rPr lang="ru-RU" baseline="0" dirty="0" smtClean="0"/>
              <a:t> забавный паззл-картинка: 12 мальчиков, каждый их которых говорит своё имя в момент фотографирования. Нужно определить кого, как зовут. Не предлагаю прямо сейчас её решить, но это возможно, если подумать какое-то время. Давайте продолжим разговор про машинное обучение.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467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 входе беззвучное видео, по которому нужно расшифровать максимум произнесенных слов. В ноябре 2016 года исследователи из оксфордского университета и подразделения </a:t>
            </a:r>
            <a:r>
              <a:rPr lang="en-US" baseline="0" dirty="0" smtClean="0"/>
              <a:t>DeepMind </a:t>
            </a:r>
            <a:r>
              <a:rPr lang="ru-RU" baseline="0" dirty="0" smtClean="0"/>
              <a:t>компании </a:t>
            </a:r>
            <a:r>
              <a:rPr lang="ru-RU" baseline="0" dirty="0" err="1" smtClean="0"/>
              <a:t>гугл</a:t>
            </a:r>
            <a:r>
              <a:rPr lang="ru-RU" baseline="0" dirty="0" smtClean="0"/>
              <a:t> обучили модель на основе </a:t>
            </a:r>
            <a:r>
              <a:rPr lang="ru-RU" baseline="0" dirty="0" err="1" smtClean="0"/>
              <a:t>нейросетей</a:t>
            </a:r>
            <a:r>
              <a:rPr lang="ru-RU" baseline="0" dirty="0" smtClean="0"/>
              <a:t>, которая по видео определяла текст слова.</a:t>
            </a:r>
            <a:endParaRPr lang="en-US" dirty="0" smtClean="0"/>
          </a:p>
          <a:p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качестве данных использовали </a:t>
            </a:r>
            <a:r>
              <a:rPr lang="en-US" dirty="0" smtClean="0"/>
              <a:t>BBC lip reading dataset </a:t>
            </a:r>
            <a:r>
              <a:rPr lang="ru-RU" dirty="0" smtClean="0"/>
              <a:t>–</a:t>
            </a:r>
            <a:r>
              <a:rPr lang="ru-RU" baseline="0" dirty="0" smtClean="0"/>
              <a:t> записи телевизионных программ </a:t>
            </a:r>
            <a:r>
              <a:rPr lang="en-US" dirty="0" smtClean="0"/>
              <a:t>(</a:t>
            </a:r>
            <a:r>
              <a:rPr lang="ru-RU" dirty="0" smtClean="0"/>
              <a:t>Новости, Вопросы, Завтраки, Вечерние новости).</a:t>
            </a:r>
            <a:r>
              <a:rPr lang="ru-RU" baseline="0" dirty="0" smtClean="0"/>
              <a:t> Как видим, по доле правильно прочитанных по губам слов модель сильно обошла профессионального «чтеца по губам».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620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tif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xmlns="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xmlns="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25862EC3-123B-7147-AA01-A9C1A22F1DD1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15" name="Текст 5">
              <a:extLst>
                <a:ext uri="{FF2B5EF4-FFF2-40B4-BE49-F238E27FC236}">
                  <a16:creationId xmlns:a16="http://schemas.microsoft.com/office/drawing/2014/main" xmlns="" id="{43A83A86-0A70-3D49-B7A1-546259E87F44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16" name="Рисунок 5">
              <a:extLst>
                <a:ext uri="{FF2B5EF4-FFF2-40B4-BE49-F238E27FC236}">
                  <a16:creationId xmlns:a16="http://schemas.microsoft.com/office/drawing/2014/main" xmlns="" id="{453C81E5-6770-0744-ADE7-059B5B7A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F83B28AD-2F15-C647-BD12-169FC3856C02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xmlns="" id="{18A8F5ED-39DC-774D-9AD1-75C12C5B31E0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xmlns="" id="{EEBFF8F0-4630-EA44-9694-699623FBFAFE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Текст 5">
                <a:extLst>
                  <a:ext uri="{FF2B5EF4-FFF2-40B4-BE49-F238E27FC236}">
                    <a16:creationId xmlns:a16="http://schemas.microsoft.com/office/drawing/2014/main" xmlns="" id="{FA7D4BD4-06B0-7A42-9782-53B33FD0D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A0608F2C-1A3A-1641-868F-FB4944766D2C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Изображение 9">
              <a:extLst>
                <a:ext uri="{FF2B5EF4-FFF2-40B4-BE49-F238E27FC236}">
                  <a16:creationId xmlns:a16="http://schemas.microsoft.com/office/drawing/2014/main" xmlns="" id="{01563033-8786-AB43-A4C5-2E6779A13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66F78E49-F74F-184E-9F43-13648CD48956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26" name="Текст 5">
              <a:extLst>
                <a:ext uri="{FF2B5EF4-FFF2-40B4-BE49-F238E27FC236}">
                  <a16:creationId xmlns:a16="http://schemas.microsoft.com/office/drawing/2014/main" xmlns="" id="{E73291A7-D1FB-9C44-A3FF-E526817BB1F1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xmlns="" id="{01279F57-35F0-9A40-AE76-EB4764020A3C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Изображение 15">
              <a:extLst>
                <a:ext uri="{FF2B5EF4-FFF2-40B4-BE49-F238E27FC236}">
                  <a16:creationId xmlns:a16="http://schemas.microsoft.com/office/drawing/2014/main" xmlns="" id="{4A3E9AFB-45B3-1A4E-9178-7BC71670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694C34EF-0F54-B543-A0C8-61CEFB9C9F94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31" name="Текст 5">
              <a:extLst>
                <a:ext uri="{FF2B5EF4-FFF2-40B4-BE49-F238E27FC236}">
                  <a16:creationId xmlns:a16="http://schemas.microsoft.com/office/drawing/2014/main" xmlns="" id="{D7DA6C20-1DC9-E940-BF30-814FC2A7919E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xmlns="" id="{65712B8D-8C6D-4549-9BA1-F8069D35AA2C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3" name="Изображение 19">
              <a:extLst>
                <a:ext uri="{FF2B5EF4-FFF2-40B4-BE49-F238E27FC236}">
                  <a16:creationId xmlns:a16="http://schemas.microsoft.com/office/drawing/2014/main" xmlns="" id="{86ECE51D-16B9-4745-9206-DF8734E59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xmlns="" id="{B3CF1419-E51A-1448-B7BA-4087DFF58CAD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35" name="Текст 5">
              <a:extLst>
                <a:ext uri="{FF2B5EF4-FFF2-40B4-BE49-F238E27FC236}">
                  <a16:creationId xmlns:a16="http://schemas.microsoft.com/office/drawing/2014/main" xmlns="" id="{F4BE9BC7-2012-D047-9800-D9E56B1C81F8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xmlns="" id="{464FE735-FB6E-8A48-B9B6-ADC5237409B3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7" name="Изображение 23">
              <a:extLst>
                <a:ext uri="{FF2B5EF4-FFF2-40B4-BE49-F238E27FC236}">
                  <a16:creationId xmlns:a16="http://schemas.microsoft.com/office/drawing/2014/main" xmlns="" id="{5F2C2EF0-4DF2-534C-BA98-3ABBA607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xmlns="" id="{18DBF474-0633-A34F-95C8-7285F62EC9DB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xmlns="" id="{7C57D67D-2118-3B41-B832-0B7EE7C68CA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Текст 5">
              <a:extLst>
                <a:ext uri="{FF2B5EF4-FFF2-40B4-BE49-F238E27FC236}">
                  <a16:creationId xmlns:a16="http://schemas.microsoft.com/office/drawing/2014/main" xmlns="" id="{72A64DA7-93D3-C245-A02A-1038DD70F338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FAE732D7-E0C1-3B4B-A4C7-1470F1666F0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28">
              <a:extLst>
                <a:ext uri="{FF2B5EF4-FFF2-40B4-BE49-F238E27FC236}">
                  <a16:creationId xmlns:a16="http://schemas.microsoft.com/office/drawing/2014/main" xmlns="" id="{DD879A56-56D2-394E-99D5-35E40AFC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6F3C3EC3-EF92-AE47-B517-39B02D9C0658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xmlns="" id="{B1DB4C0E-7612-5A41-9EE1-04691F6A27A7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Текст 5">
              <a:extLst>
                <a:ext uri="{FF2B5EF4-FFF2-40B4-BE49-F238E27FC236}">
                  <a16:creationId xmlns:a16="http://schemas.microsoft.com/office/drawing/2014/main" xmlns="" id="{70804387-DED3-6E45-BC79-0F4137A546A5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xmlns="" id="{174FFB91-0D03-9A4F-A9C8-17410FA6800D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7" name="Изображение 33">
              <a:extLst>
                <a:ext uri="{FF2B5EF4-FFF2-40B4-BE49-F238E27FC236}">
                  <a16:creationId xmlns:a16="http://schemas.microsoft.com/office/drawing/2014/main" xmlns="" id="{17DE2E2B-5BC1-C349-AA8A-89CCB179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F0333662-4501-CA4B-83ED-3FE0A857BCDE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49" name="Текст 5">
              <a:extLst>
                <a:ext uri="{FF2B5EF4-FFF2-40B4-BE49-F238E27FC236}">
                  <a16:creationId xmlns:a16="http://schemas.microsoft.com/office/drawing/2014/main" xmlns="" id="{B3BEFB26-1F23-0241-8B29-4A342DFF6A87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xmlns="" id="{6AD98B57-DAB0-1B49-80A2-E2C9CDD1C14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1" name="Изображение 37">
              <a:extLst>
                <a:ext uri="{FF2B5EF4-FFF2-40B4-BE49-F238E27FC236}">
                  <a16:creationId xmlns:a16="http://schemas.microsoft.com/office/drawing/2014/main" xmlns="" id="{6EB09C89-456F-B948-BC36-F79748F1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xmlns="" id="{09FFA83E-7235-0543-88E2-8F0C6A4AF9DD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53" name="Текст 9">
              <a:extLst>
                <a:ext uri="{FF2B5EF4-FFF2-40B4-BE49-F238E27FC236}">
                  <a16:creationId xmlns:a16="http://schemas.microsoft.com/office/drawing/2014/main" xmlns="" id="{5A205840-AB3D-384F-A163-C9BCD6B734F7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54" name="Рисунок 4">
              <a:extLst>
                <a:ext uri="{FF2B5EF4-FFF2-40B4-BE49-F238E27FC236}">
                  <a16:creationId xmlns:a16="http://schemas.microsoft.com/office/drawing/2014/main" xmlns="" id="{CBB2465E-46F9-E94F-882B-7D37E520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xmlns="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xmlns="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xmlns="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xmlns="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2AFB9E1A-799C-ED4F-9EB3-86F05942DBBF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23" name="Текст 5">
              <a:extLst>
                <a:ext uri="{FF2B5EF4-FFF2-40B4-BE49-F238E27FC236}">
                  <a16:creationId xmlns:a16="http://schemas.microsoft.com/office/drawing/2014/main" xmlns="" id="{60BFE022-0303-BA4A-A9B3-A1D7CB50E457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32" name="Рисунок 5">
              <a:extLst>
                <a:ext uri="{FF2B5EF4-FFF2-40B4-BE49-F238E27FC236}">
                  <a16:creationId xmlns:a16="http://schemas.microsoft.com/office/drawing/2014/main" xmlns="" id="{6F4A5A65-9203-D540-990E-66D1A70E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DC3C699C-2483-B247-A011-E262C5397389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xmlns="" id="{C1A8EB0D-D254-3B42-B7A8-5B205399ACA7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xmlns="" id="{CE62CEE6-A6B4-C44D-A734-6E4032F0A47B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Текст 5">
                <a:extLst>
                  <a:ext uri="{FF2B5EF4-FFF2-40B4-BE49-F238E27FC236}">
                    <a16:creationId xmlns:a16="http://schemas.microsoft.com/office/drawing/2014/main" xmlns="" id="{10236229-6A33-394F-881F-32E89280E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xmlns="" id="{13888A9B-4E89-9649-BBC6-76BB0BDF12B0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6" name="Изображение 9">
              <a:extLst>
                <a:ext uri="{FF2B5EF4-FFF2-40B4-BE49-F238E27FC236}">
                  <a16:creationId xmlns:a16="http://schemas.microsoft.com/office/drawing/2014/main" xmlns="" id="{512717FD-86C0-7849-84F6-16468AFB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xmlns="" id="{598117A3-2EA0-6543-8AD0-FEF4F51943E1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40" name="Текст 5">
              <a:extLst>
                <a:ext uri="{FF2B5EF4-FFF2-40B4-BE49-F238E27FC236}">
                  <a16:creationId xmlns:a16="http://schemas.microsoft.com/office/drawing/2014/main" xmlns="" id="{604B60EB-5FA7-4141-91CA-93D9B339051F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D98D3045-491F-5D4B-85ED-D198430FD6D8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15">
              <a:extLst>
                <a:ext uri="{FF2B5EF4-FFF2-40B4-BE49-F238E27FC236}">
                  <a16:creationId xmlns:a16="http://schemas.microsoft.com/office/drawing/2014/main" xmlns="" id="{682A7170-D274-FF4C-BD9C-D2BA69D6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5D10FB29-7CC9-C54F-8005-848157DE34B7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44" name="Текст 5">
              <a:extLst>
                <a:ext uri="{FF2B5EF4-FFF2-40B4-BE49-F238E27FC236}">
                  <a16:creationId xmlns:a16="http://schemas.microsoft.com/office/drawing/2014/main" xmlns="" id="{EB993EAE-33EE-B14D-A561-D9E4E0B64D91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xmlns="" id="{82C6C15A-84A7-3C42-BCCC-3503B375B49E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6" name="Изображение 19">
              <a:extLst>
                <a:ext uri="{FF2B5EF4-FFF2-40B4-BE49-F238E27FC236}">
                  <a16:creationId xmlns:a16="http://schemas.microsoft.com/office/drawing/2014/main" xmlns="" id="{FF0121FD-B1AF-3147-9DB8-C3D680217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xmlns="" id="{A9C49183-6EC7-AB44-B7F3-A5AF4EAD4D9B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48" name="Текст 5">
              <a:extLst>
                <a:ext uri="{FF2B5EF4-FFF2-40B4-BE49-F238E27FC236}">
                  <a16:creationId xmlns:a16="http://schemas.microsoft.com/office/drawing/2014/main" xmlns="" id="{B0923AFF-FCF2-8844-8718-1B939130A0D6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xmlns="" id="{671AD5E1-5B64-A44F-9883-7208ACB9F15C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0" name="Изображение 23">
              <a:extLst>
                <a:ext uri="{FF2B5EF4-FFF2-40B4-BE49-F238E27FC236}">
                  <a16:creationId xmlns:a16="http://schemas.microsoft.com/office/drawing/2014/main" xmlns="" id="{05E69A9F-D817-204F-B688-26C52CA6C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xmlns="" id="{C6315AB2-B47A-0C4C-9E97-BE57E9423936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xmlns="" id="{68AB7612-1A74-5E42-BFDD-1C0D09B2972C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Текст 5">
              <a:extLst>
                <a:ext uri="{FF2B5EF4-FFF2-40B4-BE49-F238E27FC236}">
                  <a16:creationId xmlns:a16="http://schemas.microsoft.com/office/drawing/2014/main" xmlns="" id="{C788E2E1-6510-4443-8051-6564DBEF1395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xmlns="" id="{3D72BFD4-CC36-3648-9F7E-DDDFFCB1306E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5" name="Изображение 28">
              <a:extLst>
                <a:ext uri="{FF2B5EF4-FFF2-40B4-BE49-F238E27FC236}">
                  <a16:creationId xmlns:a16="http://schemas.microsoft.com/office/drawing/2014/main" xmlns="" id="{3C08AAD6-0216-0B45-AF5B-14ECF83F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xmlns="" id="{8B1AED74-A517-1A42-A2AA-DA614C80996D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xmlns="" id="{74F23BDB-6113-A64F-A2D9-5EC0124595F6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Текст 5">
              <a:extLst>
                <a:ext uri="{FF2B5EF4-FFF2-40B4-BE49-F238E27FC236}">
                  <a16:creationId xmlns:a16="http://schemas.microsoft.com/office/drawing/2014/main" xmlns="" id="{9FC5A883-B547-C742-B63E-03D608738B00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xmlns="" id="{B7A11AFF-65D7-594A-872C-AC196042DBAC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0" name="Изображение 33">
              <a:extLst>
                <a:ext uri="{FF2B5EF4-FFF2-40B4-BE49-F238E27FC236}">
                  <a16:creationId xmlns:a16="http://schemas.microsoft.com/office/drawing/2014/main" xmlns="" id="{5794CA0E-6E3B-E447-8AD2-18938A86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xmlns="" id="{4EC2785E-57F9-C44A-9C61-A8BBD593E21D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62" name="Текст 5">
              <a:extLst>
                <a:ext uri="{FF2B5EF4-FFF2-40B4-BE49-F238E27FC236}">
                  <a16:creationId xmlns:a16="http://schemas.microsoft.com/office/drawing/2014/main" xmlns="" id="{013124AE-D21F-0641-87A5-924FCBC37C8C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xmlns="" id="{7FC3BC7D-C6CD-5B46-927D-22DE8FD3C41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4" name="Изображение 37">
              <a:extLst>
                <a:ext uri="{FF2B5EF4-FFF2-40B4-BE49-F238E27FC236}">
                  <a16:creationId xmlns:a16="http://schemas.microsoft.com/office/drawing/2014/main" xmlns="" id="{4C3DD2D9-64C2-B640-B726-10070299C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xmlns="" id="{B3F28098-370E-BD4F-A06E-E13CEA8B60D4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66" name="Текст 9">
              <a:extLst>
                <a:ext uri="{FF2B5EF4-FFF2-40B4-BE49-F238E27FC236}">
                  <a16:creationId xmlns:a16="http://schemas.microsoft.com/office/drawing/2014/main" xmlns="" id="{0747A578-38E6-4F4B-B371-66118C4D66B6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67" name="Рисунок 4">
              <a:extLst>
                <a:ext uri="{FF2B5EF4-FFF2-40B4-BE49-F238E27FC236}">
                  <a16:creationId xmlns:a16="http://schemas.microsoft.com/office/drawing/2014/main" xmlns="" id="{413CFC50-4E5E-C14D-A62B-42F7BC29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bg>
      <p:bgPr>
        <a:solidFill>
          <a:srgbClr val="4A7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технологий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694" y="10441098"/>
            <a:ext cx="1506048" cy="14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08792" y="4098324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45660" y="3320371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tx2"/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tx2"/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tx2"/>
                </a:solidFill>
                <a:latin typeface="+mj-lt"/>
              </a:rPr>
              <a:t> Sans Text</a:t>
            </a:r>
            <a:endParaRPr sz="3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04915" y="1552100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Шаблон презентации  </a:t>
            </a:r>
            <a:br>
              <a:rPr lang="ru-RU" sz="4800" baseline="0" dirty="0">
                <a:solidFill>
                  <a:schemeClr val="bg1"/>
                </a:solidFill>
                <a:latin typeface="+mj-lt"/>
              </a:rPr>
            </a:b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для выступлений</a:t>
            </a:r>
            <a:endParaRPr sz="48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chemeClr val="tx1"/>
                </a:solidFill>
              </a:rPr>
              <a:t>Установите шрифт 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>и 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chemeClr val="tx1"/>
                </a:solidFill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/>
            </a:r>
            <a:br>
              <a:rPr lang="ru-RU" sz="3600" baseline="0" dirty="0">
                <a:solidFill>
                  <a:schemeClr val="tx1"/>
                </a:solidFill>
              </a:rPr>
            </a:br>
            <a:r>
              <a:rPr lang="ru-RU" sz="3600" baseline="0" dirty="0">
                <a:solidFill>
                  <a:schemeClr val="tx1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chemeClr val="tx1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Скачивайте материалы для презентаций с Паттернов</a:t>
            </a:r>
            <a:b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</a:b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(</a:t>
            </a:r>
            <a:r>
              <a:rPr lang="en-US" sz="3600" baseline="0" dirty="0">
                <a:ln>
                  <a:noFill/>
                </a:ln>
                <a:solidFill>
                  <a:schemeClr val="tx1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755258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xmlns="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5358v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go.org/intro/intro2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go.org/intro/intro2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lice.yandex.ru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dataschool.ru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cademy.yandex.ru/" TargetMode="External"/><Relationship Id="rId4" Type="http://schemas.openxmlformats.org/officeDocument/2006/relationships/hyperlink" Target="https://stepik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company/ods/blog/322626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lcourse.a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scicenter.ru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EL8yIH9Lc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edx.org/" TargetMode="External"/><Relationship Id="rId4" Type="http://schemas.openxmlformats.org/officeDocument/2006/relationships/hyperlink" Target="https://stepik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KRV-pZ1y4s&amp;t=10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ru.coursera.org/" TargetMode="External"/><Relationship Id="rId3" Type="http://schemas.openxmlformats.org/officeDocument/2006/relationships/hyperlink" Target="https://compscicenter.ru/" TargetMode="External"/><Relationship Id="rId7" Type="http://schemas.openxmlformats.org/officeDocument/2006/relationships/hyperlink" Target="https://dlcourse.ai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elcome.stepik.org/ru" TargetMode="External"/><Relationship Id="rId5" Type="http://schemas.openxmlformats.org/officeDocument/2006/relationships/hyperlink" Target="https://academy.yandex.ru/" TargetMode="External"/><Relationship Id="rId4" Type="http://schemas.openxmlformats.org/officeDocument/2006/relationships/hyperlink" Target="https://yandexdataschool.ru/" TargetMode="External"/><Relationship Id="rId9" Type="http://schemas.openxmlformats.org/officeDocument/2006/relationships/hyperlink" Target="http://ershov.iis.nsk.su/ru/second_literacy/articl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adi.sk/i/dTTqHu7cRzIlWA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image-net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5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Чтение по губам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* </a:t>
            </a:r>
            <a:r>
              <a:rPr lang="en-US" smtClean="0">
                <a:hlinkClick r:id="rId3"/>
              </a:rPr>
              <a:t>https://arxiv.org/pdf/1611.05358v1.pd</a:t>
            </a:r>
            <a:r>
              <a:rPr lang="en-US" smtClean="0"/>
              <a:t>f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10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21907303" cy="61111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43000" y="8766000"/>
            <a:ext cx="2059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>
                <a:latin typeface="+mj-lt"/>
              </a:rPr>
              <a:t>Ноябрь </a:t>
            </a:r>
            <a:r>
              <a:rPr lang="en-US" sz="4800" dirty="0" smtClean="0">
                <a:latin typeface="+mj-lt"/>
              </a:rPr>
              <a:t>2016</a:t>
            </a:r>
            <a:r>
              <a:rPr lang="ru-RU" sz="4800" dirty="0" smtClean="0">
                <a:latin typeface="+mj-lt"/>
              </a:rPr>
              <a:t>, </a:t>
            </a:r>
            <a:r>
              <a:rPr lang="en-US" sz="4800" dirty="0" smtClean="0">
                <a:latin typeface="+mj-lt"/>
              </a:rPr>
              <a:t>University of Oxford &amp; Google DeepMind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/>
          </p:nvPr>
        </p:nvGraphicFramePr>
        <p:xfrm>
          <a:off x="1143000" y="9596997"/>
          <a:ext cx="12620625" cy="2840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2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41529"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Доля правильных слов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%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7901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Профессиональный чтец по губам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26.2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32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Модель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Arial" panose="020B0604020202020204" pitchFamily="34" charset="0"/>
                        </a:rPr>
                        <a:t>*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LSTM</a:t>
                      </a:r>
                      <a:r>
                        <a:rPr lang="en-US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+ CNN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46.8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3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11</a:t>
            </a:r>
            <a:endParaRPr lang="ru-RU" dirty="0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1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7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13</a:t>
            </a:r>
            <a:endParaRPr lang="ru-RU" dirty="0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14</a:t>
            </a:r>
            <a:endParaRPr lang="ru-RU" dirty="0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  <p:pic>
        <p:nvPicPr>
          <p:cNvPr id="10" name="Picture 5" descr="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316" y="7621200"/>
            <a:ext cx="4302270" cy="50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10</a:t>
            </a:r>
            <a:endParaRPr lang="ru-RU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2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50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Заголовок 1" descr=" 8"/>
          <p:cNvSpPr txBox="1">
            <a:spLocks/>
          </p:cNvSpPr>
          <p:nvPr/>
        </p:nvSpPr>
        <p:spPr>
          <a:xfrm>
            <a:off x="1126268" y="17297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       </a:t>
            </a:r>
            <a:r>
              <a:rPr lang="en-US" dirty="0" smtClean="0">
                <a:solidFill>
                  <a:schemeClr val="bg1"/>
                </a:solidFill>
              </a:rPr>
              <a:t>          </a:t>
            </a:r>
            <a:r>
              <a:rPr lang="ru-RU" dirty="0" smtClean="0">
                <a:solidFill>
                  <a:schemeClr val="bg1"/>
                </a:solidFill>
              </a:rPr>
              <a:t> 4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7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18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089553"/>
            <a:ext cx="19888829" cy="10110847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6848806" y="4947250"/>
            <a:ext cx="11066400" cy="34371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chemeClr val="tx1"/>
                </a:solidFill>
              </a:rPr>
              <a:t>0 дней</a:t>
            </a:r>
          </a:p>
          <a:p>
            <a:r>
              <a:rPr lang="ru-RU" sz="4800" dirty="0">
                <a:solidFill>
                  <a:schemeClr val="tx1"/>
                </a:solidFill>
              </a:rPr>
              <a:t>У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на входе никаких априорных знаний – только правила </a:t>
            </a:r>
            <a:r>
              <a:rPr lang="ru-RU" sz="4800" dirty="0" smtClean="0">
                <a:solidFill>
                  <a:schemeClr val="tx1"/>
                </a:solidFill>
              </a:rPr>
              <a:t>игры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29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19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89553"/>
            <a:ext cx="19793502" cy="101108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2592799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7"/>
            <a:ext cx="12592800" cy="196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3 дня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обыгрывает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en-US" sz="4800" dirty="0" smtClean="0">
                <a:solidFill>
                  <a:schemeClr val="tx1"/>
                </a:solidFill>
              </a:rPr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353786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Влияние интернета и ИТ на искусственный интеллект и настоящее образование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Александр </a:t>
            </a:r>
            <a:r>
              <a:rPr lang="ru-RU" dirty="0" err="1" smtClean="0"/>
              <a:t>Авдюшенко</a:t>
            </a:r>
            <a:r>
              <a:rPr lang="ru-RU" dirty="0" smtClean="0"/>
              <a:t>, куратор академических программ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Нижний колонтитул 5"/>
          <p:cNvSpPr txBox="1">
            <a:spLocks/>
          </p:cNvSpPr>
          <p:nvPr/>
        </p:nvSpPr>
        <p:spPr>
          <a:xfrm>
            <a:off x="3054350" y="12441239"/>
            <a:ext cx="18273712" cy="50796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</a:t>
            </a:r>
            <a:r>
              <a:rPr lang="ru-RU" smtClean="0"/>
              <a:t> марта 2019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697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20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92934"/>
            <a:ext cx="19793502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21</a:t>
            </a:r>
            <a:r>
              <a:rPr lang="ru-RU" sz="4800" b="1" dirty="0" smtClean="0">
                <a:solidFill>
                  <a:schemeClr val="tx1"/>
                </a:solidFill>
              </a:rPr>
              <a:t> день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достигает уровня предыдущей версии </a:t>
            </a:r>
            <a:r>
              <a:rPr lang="en-US" sz="4800" dirty="0" err="1" smtClean="0">
                <a:solidFill>
                  <a:schemeClr val="tx1"/>
                </a:solidFill>
              </a:rPr>
              <a:t>AlphaGo</a:t>
            </a:r>
            <a:r>
              <a:rPr lang="en-US" sz="4800" dirty="0" smtClean="0">
                <a:solidFill>
                  <a:schemeClr val="tx1"/>
                </a:solidFill>
              </a:rPr>
              <a:t> Master, </a:t>
            </a:r>
            <a:r>
              <a:rPr lang="ru-RU" sz="4800" dirty="0" smtClean="0">
                <a:solidFill>
                  <a:schemeClr val="tx1"/>
                </a:solidFill>
              </a:rPr>
              <a:t>обученную с использованием игр профессионалов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9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21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04" y="2092934"/>
            <a:ext cx="19514618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40 дней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превосходит все предыдущие версии и с нуля становится лучшим игроком в </a:t>
            </a:r>
            <a:r>
              <a:rPr lang="ru-RU" sz="4800" dirty="0" err="1" smtClean="0">
                <a:solidFill>
                  <a:schemeClr val="tx1"/>
                </a:solidFill>
              </a:rPr>
              <a:t>Го</a:t>
            </a:r>
            <a:r>
              <a:rPr lang="ru-RU" sz="4800" dirty="0" smtClean="0">
                <a:solidFill>
                  <a:schemeClr val="tx1"/>
                </a:solidFill>
              </a:rPr>
              <a:t> в мире, без использования исторических данных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5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dirty="0" smtClean="0"/>
              <a:t>10.10.</a:t>
            </a:r>
            <a:r>
              <a:rPr lang="en-US" sz="3200" dirty="0" smtClean="0"/>
              <a:t>201</a:t>
            </a:r>
            <a:r>
              <a:rPr lang="ru-RU" sz="3200" dirty="0" smtClean="0"/>
              <a:t>8 – Алисе 1 год! 			</a:t>
            </a:r>
            <a:r>
              <a:rPr lang="en-US" sz="3200" dirty="0" smtClean="0">
                <a:hlinkClick r:id="rId3"/>
              </a:rPr>
              <a:t>https://alice.yandex.r</a:t>
            </a:r>
            <a:r>
              <a:rPr lang="en-US" sz="3200" dirty="0" smtClean="0"/>
              <a:t>u</a:t>
            </a:r>
            <a:r>
              <a:rPr lang="ru-RU" sz="3200" dirty="0" smtClean="0"/>
              <a:t> </a:t>
            </a:r>
            <a:endParaRPr lang="en-US" sz="32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22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2" y="370800"/>
            <a:ext cx="19453453" cy="11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5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17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06" y="45899"/>
            <a:ext cx="21748884" cy="1359305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349606" y="12200400"/>
            <a:ext cx="1144800" cy="114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Номер слайда 4"/>
          <p:cNvSpPr txBox="1">
            <a:spLocks/>
          </p:cNvSpPr>
          <p:nvPr/>
        </p:nvSpPr>
        <p:spPr>
          <a:xfrm>
            <a:off x="22263102" y="128397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522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950000"/>
            <a:ext cx="22131338" cy="1511300"/>
          </a:xfrm>
        </p:spPr>
        <p:txBody>
          <a:bodyPr/>
          <a:lstStyle/>
          <a:p>
            <a:r>
              <a:rPr lang="ru-RU" dirty="0" smtClean="0"/>
              <a:t>Про образование, ШАД и </a:t>
            </a:r>
            <a:r>
              <a:rPr lang="en-US" dirty="0" smtClean="0"/>
              <a:t>CS </a:t>
            </a:r>
            <a:r>
              <a:rPr lang="ru-RU" dirty="0" smtClean="0"/>
              <a:t>центр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Опыт преподавания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25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065946"/>
              </p:ext>
            </p:extLst>
          </p:nvPr>
        </p:nvGraphicFramePr>
        <p:xfrm>
          <a:off x="1143000" y="2278800"/>
          <a:ext cx="20969806" cy="790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3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2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353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271923">
                <a:tc>
                  <a:txBody>
                    <a:bodyPr/>
                    <a:lstStyle/>
                    <a:p>
                      <a:r>
                        <a:rPr lang="ru-RU" sz="4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Где</a:t>
                      </a:r>
                      <a:endParaRPr lang="ru-RU" sz="4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Когда</a:t>
                      </a:r>
                      <a:endParaRPr lang="ru-RU" sz="4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1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Что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СУНЦ НГУ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2008-2014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семинары по математике, </a:t>
                      </a:r>
                    </a:p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олимп. задачи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НГУ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2008-2010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олимп. задачи, </a:t>
                      </a:r>
                      <a:r>
                        <a:rPr lang="ru-RU" sz="4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матбои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Мат. кружок «Совёнок»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2010-2014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олимп. задачи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Школа анализа данных / </a:t>
                      </a:r>
                      <a:r>
                        <a:rPr lang="en-US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CS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центр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2013-н.в.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семинары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по дискретной математике, машинному обучению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8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ШАД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lvl="2"/>
            <a:r>
              <a:rPr lang="ru-RU" b="1" dirty="0" smtClean="0"/>
              <a:t>2007</a:t>
            </a:r>
            <a:r>
              <a:rPr lang="ru-RU" dirty="0" smtClean="0"/>
              <a:t> – первый набор</a:t>
            </a:r>
            <a:endParaRPr lang="ru-RU" dirty="0"/>
          </a:p>
          <a:p>
            <a:pPr lvl="2"/>
            <a:r>
              <a:rPr lang="ru-RU" b="1" dirty="0" smtClean="0"/>
              <a:t>2011</a:t>
            </a:r>
            <a:r>
              <a:rPr lang="ru-RU" dirty="0" smtClean="0"/>
              <a:t> – филиал </a:t>
            </a:r>
            <a:r>
              <a:rPr lang="ru-RU" dirty="0"/>
              <a:t>ШАД открылся в Минске. </a:t>
            </a:r>
            <a:r>
              <a:rPr lang="ru-RU" dirty="0" smtClean="0"/>
              <a:t>При </a:t>
            </a:r>
            <a:r>
              <a:rPr lang="ru-RU" dirty="0"/>
              <a:t>поддержке школы заработал </a:t>
            </a:r>
            <a:r>
              <a:rPr lang="en-US" dirty="0" smtClean="0"/>
              <a:t>Computer Science Center </a:t>
            </a:r>
            <a:r>
              <a:rPr lang="ru-RU" dirty="0" smtClean="0"/>
              <a:t>в</a:t>
            </a:r>
            <a:r>
              <a:rPr lang="ru-RU" dirty="0"/>
              <a:t> Санкт-Петербурге.</a:t>
            </a:r>
          </a:p>
          <a:p>
            <a:pPr lvl="2"/>
            <a:r>
              <a:rPr lang="ru-RU" b="1" dirty="0"/>
              <a:t>2012 </a:t>
            </a:r>
            <a:r>
              <a:rPr lang="ru-RU" dirty="0" smtClean="0"/>
              <a:t>– Екатеринбург</a:t>
            </a:r>
          </a:p>
          <a:p>
            <a:pPr lvl="2"/>
            <a:r>
              <a:rPr lang="ru-RU" b="1" dirty="0" smtClean="0"/>
              <a:t>2013 </a:t>
            </a:r>
            <a:r>
              <a:rPr lang="ru-RU" dirty="0" smtClean="0"/>
              <a:t>– Новосибирск</a:t>
            </a:r>
            <a:endParaRPr lang="ru-RU" dirty="0"/>
          </a:p>
          <a:p>
            <a:pPr lvl="2"/>
            <a:r>
              <a:rPr lang="ru-RU" b="1" dirty="0"/>
              <a:t>2016 </a:t>
            </a:r>
            <a:r>
              <a:rPr lang="ru-RU" dirty="0" smtClean="0"/>
              <a:t>– ШАД идет в онлайн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https://yandexdataschool.r</a:t>
            </a:r>
            <a:r>
              <a:rPr lang="en-US" smtClean="0"/>
              <a:t>u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26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964" y="94261"/>
            <a:ext cx="6350326" cy="33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ШАД</a:t>
            </a:r>
            <a:r>
              <a:rPr lang="en-US" dirty="0" smtClean="0"/>
              <a:t> </a:t>
            </a:r>
            <a:r>
              <a:rPr lang="ru-RU" dirty="0" smtClean="0"/>
              <a:t>и Академия Яндекса в 2018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660400"/>
            <a:ext cx="20206606" cy="9158288"/>
          </a:xfrm>
        </p:spPr>
        <p:txBody>
          <a:bodyPr/>
          <a:lstStyle/>
          <a:p>
            <a:pPr lvl="2"/>
            <a:r>
              <a:rPr lang="ru-RU" dirty="0" smtClean="0"/>
              <a:t>В ШАД 4000+ заявок на обучение, 200+ студентов, 100+ выпускников</a:t>
            </a:r>
          </a:p>
          <a:p>
            <a:pPr lvl="2"/>
            <a:r>
              <a:rPr lang="ru-RU" dirty="0" smtClean="0"/>
              <a:t>В Новосибирске 4 очных курса и 12 дистанционных</a:t>
            </a:r>
          </a:p>
          <a:p>
            <a:pPr lvl="2"/>
            <a:r>
              <a:rPr lang="ru-RU" dirty="0" smtClean="0"/>
              <a:t>Уже 6 классных специализаций и 5 курсов </a:t>
            </a:r>
            <a:r>
              <a:rPr lang="ru-RU" dirty="0"/>
              <a:t> на </a:t>
            </a:r>
            <a:r>
              <a:rPr lang="ru-RU" dirty="0" smtClean="0"/>
              <a:t>платформах </a:t>
            </a:r>
            <a:r>
              <a:rPr lang="en-US" dirty="0" smtClean="0">
                <a:hlinkClick r:id="rId3"/>
              </a:rPr>
              <a:t>Coursera</a:t>
            </a:r>
            <a:r>
              <a:rPr lang="ru-RU" dirty="0"/>
              <a:t> </a:t>
            </a:r>
            <a:r>
              <a:rPr lang="ru-RU" dirty="0" smtClean="0"/>
              <a:t>и</a:t>
            </a:r>
            <a:r>
              <a:rPr lang="ru-RU" dirty="0"/>
              <a:t> </a:t>
            </a:r>
            <a:r>
              <a:rPr lang="en-US" dirty="0" err="1" smtClean="0">
                <a:hlinkClick r:id="rId4"/>
              </a:rPr>
              <a:t>Stepik</a:t>
            </a:r>
            <a:r>
              <a:rPr lang="en-US" dirty="0" smtClean="0"/>
              <a:t> </a:t>
            </a:r>
            <a:r>
              <a:rPr lang="ru-RU" dirty="0" smtClean="0"/>
              <a:t>по программированию и машинному обучению</a:t>
            </a:r>
          </a:p>
          <a:p>
            <a:pPr lvl="2"/>
            <a:r>
              <a:rPr lang="ru-RU" dirty="0" smtClean="0"/>
              <a:t>42К человек обучается на онлайн-курсах Яндекса, 64К прошли обучение в различных программах Академии</a:t>
            </a:r>
          </a:p>
          <a:p>
            <a:pPr lvl="2"/>
            <a:r>
              <a:rPr lang="ru-RU" dirty="0" err="1" smtClean="0"/>
              <a:t>Яндекс.Лицей</a:t>
            </a:r>
            <a:r>
              <a:rPr lang="ru-RU" dirty="0" smtClean="0"/>
              <a:t> для школьников</a:t>
            </a:r>
          </a:p>
          <a:p>
            <a:pPr marL="791960" lvl="2" indent="0">
              <a:buNone/>
            </a:pPr>
            <a:r>
              <a:rPr lang="ru-RU" dirty="0" smtClean="0"/>
              <a:t>Приходите  к нам учиться!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5"/>
              </a:rPr>
              <a:t>https://academy.yandex.r</a:t>
            </a:r>
            <a:r>
              <a:rPr lang="en-US" smtClean="0"/>
              <a:t>u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0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7163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 Science (ODS.ai)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29</a:t>
            </a:r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1124806" y="2273300"/>
            <a:ext cx="20206606" cy="915828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 smtClean="0"/>
              <a:t>Открытое сообщество в </a:t>
            </a:r>
            <a:r>
              <a:rPr lang="en-US" dirty="0" smtClean="0"/>
              <a:t>Slack: 20</a:t>
            </a:r>
            <a:r>
              <a:rPr lang="ru-RU" dirty="0" smtClean="0"/>
              <a:t>К</a:t>
            </a:r>
            <a:r>
              <a:rPr lang="en-US" dirty="0" smtClean="0"/>
              <a:t> </a:t>
            </a:r>
            <a:r>
              <a:rPr lang="ru-RU" dirty="0" smtClean="0"/>
              <a:t>участников, 3М сообщений</a:t>
            </a:r>
          </a:p>
          <a:p>
            <a:pPr lvl="2"/>
            <a:r>
              <a:rPr lang="ru-RU" dirty="0" smtClean="0"/>
              <a:t>23 часовых пояса, 150+ публичных каналов</a:t>
            </a:r>
            <a:endParaRPr lang="en-US" dirty="0" smtClean="0"/>
          </a:p>
          <a:p>
            <a:pPr lvl="2"/>
            <a:r>
              <a:rPr lang="ru-RU" dirty="0" smtClean="0"/>
              <a:t>100+ дата-завтраков, 40+ </a:t>
            </a:r>
            <a:r>
              <a:rPr lang="ru-RU" dirty="0" err="1" smtClean="0"/>
              <a:t>митапов</a:t>
            </a:r>
            <a:r>
              <a:rPr lang="ru-RU" dirty="0" smtClean="0"/>
              <a:t>, 30+ </a:t>
            </a:r>
            <a:r>
              <a:rPr lang="en-US" dirty="0" smtClean="0"/>
              <a:t>ML</a:t>
            </a:r>
            <a:r>
              <a:rPr lang="ru-RU" dirty="0" smtClean="0"/>
              <a:t>-тренировок</a:t>
            </a:r>
          </a:p>
          <a:p>
            <a:pPr lvl="2"/>
            <a:r>
              <a:rPr lang="ru-RU" dirty="0" smtClean="0"/>
              <a:t>Мотивирует</a:t>
            </a:r>
          </a:p>
          <a:p>
            <a:pPr lvl="2"/>
            <a:r>
              <a:rPr lang="ru-RU" dirty="0" smtClean="0"/>
              <a:t>Обучает: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2017 </a:t>
            </a:r>
            <a:r>
              <a:rPr lang="ru-RU" dirty="0"/>
              <a:t>– рус</a:t>
            </a:r>
            <a:r>
              <a:rPr lang="ru-RU" dirty="0" smtClean="0"/>
              <a:t>. курс </a:t>
            </a:r>
            <a:r>
              <a:rPr lang="en-US" dirty="0">
                <a:hlinkClick r:id="rId3"/>
              </a:rPr>
              <a:t>https://habr.com/company/ods/blog/322626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2018 </a:t>
            </a:r>
            <a:r>
              <a:rPr lang="ru-RU" dirty="0"/>
              <a:t>– англ</a:t>
            </a:r>
            <a:r>
              <a:rPr lang="ru-RU" dirty="0" smtClean="0"/>
              <a:t>. курс </a:t>
            </a:r>
            <a:r>
              <a:rPr lang="en-US" dirty="0">
                <a:hlinkClick r:id="rId4"/>
              </a:rPr>
              <a:t>https://mlcourse.ai</a:t>
            </a:r>
            <a:r>
              <a:rPr lang="ru-RU" dirty="0"/>
              <a:t>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902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3</a:t>
            </a:r>
            <a:endParaRPr lang="ru-RU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1124806" y="370800"/>
            <a:ext cx="22131338" cy="3080960"/>
            <a:chOff x="1124806" y="370800"/>
            <a:chExt cx="22131338" cy="308096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124806" y="1882100"/>
              <a:ext cx="2059890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4800" dirty="0">
                  <a:latin typeface="+mj-lt"/>
                </a:rPr>
                <a:t>(англ. </a:t>
              </a:r>
              <a:r>
                <a:rPr lang="en-US" sz="4800" dirty="0">
                  <a:latin typeface="+mj-lt"/>
                </a:rPr>
                <a:t>machine learning, ML) — </a:t>
              </a:r>
              <a:r>
                <a:rPr lang="ru-RU" sz="4800" dirty="0" smtClean="0">
                  <a:latin typeface="+mj-lt"/>
                </a:rPr>
                <a:t>класс </a:t>
              </a:r>
              <a:r>
                <a:rPr lang="ru-RU" sz="4800" dirty="0">
                  <a:latin typeface="+mj-lt"/>
                </a:rPr>
                <a:t>методов искусственного </a:t>
              </a:r>
              <a:r>
                <a:rPr lang="ru-RU" sz="4800" dirty="0" smtClean="0">
                  <a:latin typeface="+mj-lt"/>
                </a:rPr>
                <a:t>интеллекта</a:t>
              </a:r>
              <a:endParaRPr lang="ru-RU" sz="4800" dirty="0">
                <a:latin typeface="+mj-lt"/>
              </a:endParaRPr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1124806" y="370800"/>
              <a:ext cx="22131338" cy="1511300"/>
            </a:xfrm>
            <a:prstGeom prst="rect">
              <a:avLst/>
            </a:prstGeom>
          </p:spPr>
          <p:txBody>
            <a:bodyPr vert="horz" lIns="91435" tIns="45718" rIns="91435" bIns="45718" rtlCol="0" anchor="t">
              <a:noAutofit/>
            </a:bodyPr>
            <a:lstStyle>
              <a:lvl1pPr algn="l" defTabSz="1828619" rtl="0" eaLnBrk="1" latinLnBrk="0" hangingPunct="1">
                <a:lnSpc>
                  <a:spcPts val="1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Yandex Sans Text Regular" pitchFamily="2" charset="-52"/>
                  <a:ea typeface="+mj-ea"/>
                  <a:cs typeface="+mj-cs"/>
                </a:defRPr>
              </a:lvl1pPr>
            </a:lstStyle>
            <a:p>
              <a:r>
                <a:rPr lang="ru-RU" dirty="0" smtClean="0"/>
                <a:t>Машинное обучение</a:t>
              </a:r>
              <a:endParaRPr lang="ru-RU" dirty="0"/>
            </a:p>
          </p:txBody>
        </p:sp>
      </p:grpSp>
      <p:sp>
        <p:nvSpPr>
          <p:cNvPr id="17" name="Нижний колонтитул 3" descr=" 17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https://ru.wikipedia.or</a:t>
            </a:r>
            <a:r>
              <a:rPr lang="en-US" smtClean="0"/>
              <a:t>g</a:t>
            </a:r>
            <a:r>
              <a:rPr lang="ru-RU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4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https://www.kaggle.co</a:t>
            </a:r>
            <a:r>
              <a:rPr lang="en-US" smtClean="0"/>
              <a:t>m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30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6274"/>
            <a:ext cx="21324566" cy="10395726"/>
          </a:xfrm>
        </p:spPr>
      </p:pic>
    </p:spTree>
    <p:extLst>
      <p:ext uri="{BB962C8B-B14F-4D97-AF65-F5344CB8AC3E}">
        <p14:creationId xmlns:p14="http://schemas.microsoft.com/office/powerpoint/2010/main" val="21568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https://www.kaggle.co</a:t>
            </a:r>
            <a:r>
              <a:rPr lang="en-US" smtClean="0"/>
              <a:t>m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31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6274"/>
            <a:ext cx="21324566" cy="10395726"/>
          </a:xfrm>
        </p:spPr>
      </p:pic>
      <p:sp>
        <p:nvSpPr>
          <p:cNvPr id="6" name="Заголовок 1" descr=" 7"/>
          <p:cNvSpPr txBox="1">
            <a:spLocks/>
          </p:cNvSpPr>
          <p:nvPr/>
        </p:nvSpPr>
        <p:spPr>
          <a:xfrm>
            <a:off x="2651206" y="8766000"/>
            <a:ext cx="18698400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ODS + </a:t>
            </a:r>
            <a:r>
              <a:rPr lang="en-US" dirty="0" err="1" smtClean="0">
                <a:solidFill>
                  <a:schemeClr val="bg1"/>
                </a:solidFill>
              </a:rPr>
              <a:t>kaggle</a:t>
            </a:r>
            <a:r>
              <a:rPr lang="en-US" dirty="0" smtClean="0">
                <a:solidFill>
                  <a:schemeClr val="bg1"/>
                </a:solidFill>
              </a:rPr>
              <a:t> + 1-2 </a:t>
            </a:r>
            <a:r>
              <a:rPr lang="ru-RU" dirty="0" smtClean="0">
                <a:solidFill>
                  <a:schemeClr val="bg1"/>
                </a:solidFill>
              </a:rPr>
              <a:t>года = </a:t>
            </a:r>
            <a:r>
              <a:rPr lang="en-US" dirty="0" smtClean="0">
                <a:solidFill>
                  <a:schemeClr val="bg1"/>
                </a:solidFill>
              </a:rPr>
              <a:t>junior DS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13632"/>
          <a:stretch/>
        </p:blipFill>
        <p:spPr>
          <a:xfrm>
            <a:off x="16104856" y="11844000"/>
            <a:ext cx="2191950" cy="1584000"/>
          </a:xfrm>
          <a:prstGeom prst="rect">
            <a:avLst/>
          </a:prstGeom>
        </p:spPr>
      </p:pic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32</a:t>
            </a:r>
            <a:endParaRPr lang="ru-RU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ШАД и </a:t>
            </a:r>
            <a:r>
              <a:rPr lang="en-US" dirty="0" smtClean="0"/>
              <a:t>CS</a:t>
            </a:r>
            <a:r>
              <a:rPr lang="ru-RU" dirty="0" smtClean="0"/>
              <a:t> центр в Новосибирске</a:t>
            </a:r>
            <a:endParaRPr lang="ru-RU" dirty="0"/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1157969325"/>
              </p:ext>
            </p:extLst>
          </p:nvPr>
        </p:nvGraphicFramePr>
        <p:xfrm>
          <a:off x="4063735" y="1439686"/>
          <a:ext cx="16254942" cy="10836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8296806" y="5713200"/>
            <a:ext cx="2021871" cy="6105600"/>
          </a:xfrm>
          <a:prstGeom prst="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3717606" y="10674000"/>
            <a:ext cx="0" cy="1144800"/>
          </a:xfrm>
          <a:prstGeom prst="line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70;p15" descr="yandexdataschool.png"/>
          <p:cNvPicPr preferRelativeResize="0"/>
          <p:nvPr/>
        </p:nvPicPr>
        <p:blipFill rotWithShape="1">
          <a:blip r:embed="rId5">
            <a:alphaModFix/>
          </a:blip>
          <a:srcRect l="-836" t="-30" b="26500"/>
          <a:stretch/>
        </p:blipFill>
        <p:spPr>
          <a:xfrm>
            <a:off x="8375206" y="12180825"/>
            <a:ext cx="2671200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5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33</a:t>
            </a:r>
            <a:endParaRPr lang="ru-RU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/>
              <a:t>CS</a:t>
            </a:r>
            <a:r>
              <a:rPr lang="ru-RU" dirty="0"/>
              <a:t> центр </a:t>
            </a:r>
            <a:r>
              <a:rPr lang="ru-RU" dirty="0" smtClean="0"/>
              <a:t>в 2018</a:t>
            </a:r>
            <a:endParaRPr lang="ru-RU" dirty="0"/>
          </a:p>
        </p:txBody>
      </p:sp>
      <p:sp>
        <p:nvSpPr>
          <p:cNvPr id="17" name="Нижний колонтитул 3" descr=" 17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compscicenter.ru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572807" y="2660400"/>
            <a:ext cx="11066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Программирование на </a:t>
            </a:r>
            <a:r>
              <a:rPr lang="ru-RU" sz="4000" dirty="0" err="1"/>
              <a:t>Python</a:t>
            </a:r>
            <a:endParaRPr lang="ru-RU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Базы данных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Компьютерное зрение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Машинное </a:t>
            </a:r>
            <a:r>
              <a:rPr lang="ru-RU" sz="4000" dirty="0" smtClean="0"/>
              <a:t>обучение</a:t>
            </a:r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/>
              <a:t>Архитектура </a:t>
            </a:r>
            <a:r>
              <a:rPr lang="ru-RU" sz="4000" dirty="0"/>
              <a:t>компьютера и операционные системы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43000" y="2660400"/>
            <a:ext cx="99034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Алгоритмы и структуры данных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Программирование на C</a:t>
            </a:r>
            <a:r>
              <a:rPr lang="ru-RU" sz="4000" dirty="0" smtClean="0"/>
              <a:t>++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/>
              <a:t>Дискретный </a:t>
            </a:r>
            <a:r>
              <a:rPr lang="ru-RU" sz="4000" dirty="0"/>
              <a:t>анализ и теория вероятностей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Трёхмерная компьютерная графика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Компьютерные сети</a:t>
            </a:r>
          </a:p>
        </p:txBody>
      </p:sp>
      <p:sp>
        <p:nvSpPr>
          <p:cNvPr id="18" name="Подзаголовок 1"/>
          <p:cNvSpPr txBox="1">
            <a:spLocks/>
          </p:cNvSpPr>
          <p:nvPr/>
        </p:nvSpPr>
        <p:spPr>
          <a:xfrm>
            <a:off x="1143001" y="1778170"/>
            <a:ext cx="20588206" cy="1522413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dirty="0" smtClean="0"/>
              <a:t>Осень</a:t>
            </a:r>
            <a:endParaRPr lang="ru-RU" b="1" dirty="0"/>
          </a:p>
        </p:txBody>
      </p:sp>
      <p:sp>
        <p:nvSpPr>
          <p:cNvPr id="19" name="Подзаголовок 1"/>
          <p:cNvSpPr txBox="1">
            <a:spLocks/>
          </p:cNvSpPr>
          <p:nvPr/>
        </p:nvSpPr>
        <p:spPr>
          <a:xfrm>
            <a:off x="1124806" y="6858000"/>
            <a:ext cx="20588206" cy="1522413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dirty="0" smtClean="0"/>
              <a:t>Весна</a:t>
            </a:r>
            <a:endParaRPr lang="ru-RU" b="1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124806" y="7636300"/>
            <a:ext cx="99034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/>
              <a:t>Программирование </a:t>
            </a:r>
            <a:r>
              <a:rPr lang="ru-RU" sz="4000" dirty="0"/>
              <a:t>на </a:t>
            </a:r>
            <a:r>
              <a:rPr lang="en-US" sz="4000" dirty="0" smtClean="0"/>
              <a:t>Java</a:t>
            </a:r>
            <a:endParaRPr lang="ru-RU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Программирование на </a:t>
            </a:r>
            <a:r>
              <a:rPr lang="en-US" sz="4000" dirty="0" smtClean="0"/>
              <a:t>Rust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Параллельные и распределённые </a:t>
            </a:r>
            <a:r>
              <a:rPr lang="ru-RU" sz="4000" dirty="0" smtClean="0"/>
              <a:t>вычисления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Проектирование </a:t>
            </a:r>
            <a:r>
              <a:rPr lang="ru-RU" sz="4000" dirty="0" smtClean="0"/>
              <a:t>программного обеспечения</a:t>
            </a:r>
            <a:endParaRPr lang="ru-RU" sz="40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2572807" y="7515088"/>
            <a:ext cx="990340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Deep learning </a:t>
            </a:r>
            <a:r>
              <a:rPr lang="ru-RU" sz="4000" dirty="0" smtClean="0"/>
              <a:t>на пальцах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/>
              <a:t>Языки программирования и компиляторы</a:t>
            </a:r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/>
              <a:t>Машинное обучение на больших данных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7943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2161287"/>
            <a:ext cx="21173033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Проект на 2-3 месяца под руководством сотрудника IT-компании или научного </a:t>
            </a:r>
            <a:r>
              <a:rPr lang="ru-RU" sz="5400" dirty="0" smtClean="0"/>
              <a:t>института (студент выделяет 8 ч в неделю)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Выбирается после презентации </a:t>
            </a:r>
            <a:r>
              <a:rPr lang="ru-RU" sz="5400" dirty="0" smtClean="0"/>
              <a:t>практик руководителями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Практикой может быть летняя </a:t>
            </a:r>
            <a:r>
              <a:rPr lang="ru-RU" sz="5400" dirty="0" smtClean="0"/>
              <a:t>стажировка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Для окончания </a:t>
            </a:r>
            <a:r>
              <a:rPr lang="en-US" sz="5400" dirty="0"/>
              <a:t>CS</a:t>
            </a:r>
            <a:r>
              <a:rPr lang="ru-RU" sz="5400" dirty="0"/>
              <a:t> центра нужно сдать 2 практики</a:t>
            </a:r>
          </a:p>
        </p:txBody>
      </p: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Практики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dirty="0" smtClean="0"/>
              <a:t>34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938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Защита практик, осень 2018: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www.youtube.com/watch?v=NbEL8yIH9Lc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Конвертер чертежей в код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dirty="0" smtClean="0"/>
              <a:t>35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6" y="1897200"/>
            <a:ext cx="23108606" cy="103032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2110702" y="10674000"/>
            <a:ext cx="1144588" cy="114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12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950000"/>
            <a:ext cx="22131338" cy="1511300"/>
          </a:xfrm>
        </p:spPr>
        <p:txBody>
          <a:bodyPr/>
          <a:lstStyle/>
          <a:p>
            <a:r>
              <a:rPr lang="ru-RU" dirty="0" smtClean="0"/>
              <a:t>Помечтаем о будущем образования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4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дать лучшее образование каждому?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lvl="2"/>
            <a:r>
              <a:rPr lang="ru-RU" dirty="0" smtClean="0"/>
              <a:t>Есть много курсов и специализаций (</a:t>
            </a:r>
            <a:r>
              <a:rPr lang="en-US" dirty="0" smtClean="0">
                <a:hlinkClick r:id="rId3"/>
              </a:rPr>
              <a:t>Coursera</a:t>
            </a:r>
            <a:r>
              <a:rPr lang="ru-RU" dirty="0" smtClean="0"/>
              <a:t>, </a:t>
            </a:r>
            <a:r>
              <a:rPr lang="en-US" dirty="0" err="1" smtClean="0">
                <a:hlinkClick r:id="rId4"/>
              </a:rPr>
              <a:t>Stepik</a:t>
            </a:r>
            <a:r>
              <a:rPr lang="ru-RU" dirty="0" smtClean="0"/>
              <a:t>, </a:t>
            </a:r>
            <a:r>
              <a:rPr lang="en-US" dirty="0" err="1" smtClean="0">
                <a:hlinkClick r:id="rId5"/>
              </a:rPr>
              <a:t>edx</a:t>
            </a:r>
            <a:r>
              <a:rPr lang="ru-RU" dirty="0" smtClean="0"/>
              <a:t>….) по </a:t>
            </a:r>
            <a:r>
              <a:rPr lang="ru-RU" dirty="0"/>
              <a:t>программированию и машинному </a:t>
            </a:r>
            <a:r>
              <a:rPr lang="ru-RU" dirty="0" smtClean="0"/>
              <a:t>обучению</a:t>
            </a:r>
            <a:endParaRPr lang="en-US" dirty="0" smtClean="0"/>
          </a:p>
          <a:p>
            <a:pPr lvl="2"/>
            <a:endParaRPr lang="ru-RU" dirty="0"/>
          </a:p>
          <a:p>
            <a:pPr lvl="2"/>
            <a:r>
              <a:rPr lang="ru-RU" dirty="0" smtClean="0"/>
              <a:t>Обучение через проекты: </a:t>
            </a:r>
            <a:r>
              <a:rPr lang="en-US" dirty="0" err="1" smtClean="0"/>
              <a:t>kaggle</a:t>
            </a:r>
            <a:r>
              <a:rPr lang="en-US" dirty="0" smtClean="0"/>
              <a:t> </a:t>
            </a:r>
            <a:r>
              <a:rPr lang="ru-RU" dirty="0" smtClean="0"/>
              <a:t> для </a:t>
            </a:r>
            <a:r>
              <a:rPr lang="en-US" dirty="0" smtClean="0"/>
              <a:t>ML, open source </a:t>
            </a:r>
            <a:r>
              <a:rPr lang="ru-RU" dirty="0" smtClean="0"/>
              <a:t>для </a:t>
            </a:r>
            <a:r>
              <a:rPr lang="en-US" dirty="0" smtClean="0"/>
              <a:t>SE</a:t>
            </a:r>
          </a:p>
          <a:p>
            <a:pPr lvl="2"/>
            <a:endParaRPr lang="ru-RU" dirty="0"/>
          </a:p>
          <a:p>
            <a:pPr lvl="2"/>
            <a:r>
              <a:rPr lang="ru-RU" dirty="0" smtClean="0"/>
              <a:t>Учиться у мастеров, необходимо живое общение – ищите преподавателей, менторов!</a:t>
            </a:r>
          </a:p>
          <a:p>
            <a:pPr lvl="2"/>
            <a:endParaRPr lang="ru-RU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33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https://habr.com/ru/company/ods/blog/438940</a:t>
            </a:r>
            <a:r>
              <a:rPr lang="en-US" smtClean="0"/>
              <a:t>/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38</a:t>
            </a:r>
            <a:endParaRPr lang="ru-RU" dirty="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</p:spPr>
        <p:txBody>
          <a:bodyPr/>
          <a:lstStyle/>
          <a:p>
            <a:r>
              <a:rPr lang="ru-RU" dirty="0" smtClean="0"/>
              <a:t>Курс «</a:t>
            </a:r>
            <a:r>
              <a:rPr lang="en-US" dirty="0" smtClean="0"/>
              <a:t>Deep learning </a:t>
            </a:r>
            <a:r>
              <a:rPr lang="ru-RU" dirty="0" smtClean="0"/>
              <a:t>на пальцах» в НГУ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16390606" cy="102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Эффективное обучение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660400"/>
            <a:ext cx="20206606" cy="9158288"/>
          </a:xfrm>
        </p:spPr>
        <p:txBody>
          <a:bodyPr/>
          <a:lstStyle/>
          <a:p>
            <a:pPr lvl="2"/>
            <a:r>
              <a:rPr lang="ru-RU" dirty="0" smtClean="0"/>
              <a:t>«</a:t>
            </a:r>
            <a:r>
              <a:rPr lang="ru-RU" dirty="0" smtClean="0">
                <a:hlinkClick r:id="rId3"/>
              </a:rPr>
              <a:t>Как пить из брандспойта знаний и не утонуть</a:t>
            </a:r>
            <a:r>
              <a:rPr lang="ru-RU" dirty="0" smtClean="0"/>
              <a:t>», Сергей </a:t>
            </a:r>
            <a:r>
              <a:rPr lang="ru-RU" dirty="0" err="1" smtClean="0"/>
              <a:t>Мушинский</a:t>
            </a:r>
            <a:r>
              <a:rPr lang="ru-RU" dirty="0" smtClean="0"/>
              <a:t>, </a:t>
            </a:r>
            <a:r>
              <a:rPr lang="en-US" dirty="0" smtClean="0"/>
              <a:t>DataFestSiberia-2018</a:t>
            </a:r>
          </a:p>
          <a:p>
            <a:pPr lvl="2"/>
            <a:endParaRPr lang="ru-RU" dirty="0" smtClean="0"/>
          </a:p>
          <a:p>
            <a:pPr lvl="2"/>
            <a:r>
              <a:rPr lang="ru-RU" dirty="0" smtClean="0"/>
              <a:t>Индивидуальный советник на основе ИИ: что изучать и делать именно тебе для эффективного развития</a:t>
            </a:r>
          </a:p>
          <a:p>
            <a:pPr marL="791960" lvl="2" indent="0">
              <a:buNone/>
            </a:pPr>
            <a:endParaRPr lang="ru-RU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6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 descr=" 2"/>
          <p:cNvSpPr txBox="1">
            <a:spLocks/>
          </p:cNvSpPr>
          <p:nvPr/>
        </p:nvSpPr>
        <p:spPr>
          <a:xfrm>
            <a:off x="1143000" y="42019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smtClean="0"/>
              <a:t>Искусственный интеллект</a:t>
            </a:r>
            <a:endParaRPr lang="ru-RU" dirty="0"/>
          </a:p>
        </p:txBody>
      </p:sp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4</a:t>
            </a:r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1124806" y="370800"/>
            <a:ext cx="22131338" cy="3080960"/>
            <a:chOff x="1124806" y="370800"/>
            <a:chExt cx="22131338" cy="308096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124806" y="1882100"/>
              <a:ext cx="2059890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4800" dirty="0">
                  <a:latin typeface="+mj-lt"/>
                </a:rPr>
                <a:t>(англ. </a:t>
              </a:r>
              <a:r>
                <a:rPr lang="en-US" sz="4800" dirty="0">
                  <a:latin typeface="+mj-lt"/>
                </a:rPr>
                <a:t>machine learning, ML) — </a:t>
              </a:r>
              <a:r>
                <a:rPr lang="ru-RU" sz="4800" dirty="0" smtClean="0">
                  <a:latin typeface="+mj-lt"/>
                </a:rPr>
                <a:t>класс </a:t>
              </a:r>
              <a:r>
                <a:rPr lang="ru-RU" sz="4800" dirty="0">
                  <a:latin typeface="+mj-lt"/>
                </a:rPr>
                <a:t>методов искусственного </a:t>
              </a:r>
              <a:r>
                <a:rPr lang="ru-RU" sz="4800" dirty="0" smtClean="0">
                  <a:latin typeface="+mj-lt"/>
                </a:rPr>
                <a:t>интеллекта</a:t>
              </a:r>
              <a:endParaRPr lang="ru-RU" sz="4800" dirty="0">
                <a:latin typeface="+mj-lt"/>
              </a:endParaRPr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1124806" y="370800"/>
              <a:ext cx="22131338" cy="1511300"/>
            </a:xfrm>
            <a:prstGeom prst="rect">
              <a:avLst/>
            </a:prstGeom>
          </p:spPr>
          <p:txBody>
            <a:bodyPr vert="horz" lIns="91435" tIns="45718" rIns="91435" bIns="45718" rtlCol="0" anchor="t">
              <a:noAutofit/>
            </a:bodyPr>
            <a:lstStyle>
              <a:lvl1pPr algn="l" defTabSz="1828619" rtl="0" eaLnBrk="1" latinLnBrk="0" hangingPunct="1">
                <a:lnSpc>
                  <a:spcPts val="1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Yandex Sans Text Regular" pitchFamily="2" charset="-52"/>
                  <a:ea typeface="+mj-ea"/>
                  <a:cs typeface="+mj-cs"/>
                </a:defRPr>
              </a:lvl1pPr>
            </a:lstStyle>
            <a:p>
              <a:r>
                <a:rPr lang="ru-RU" dirty="0" smtClean="0"/>
                <a:t>Машинное обучение</a:t>
              </a:r>
              <a:endParaRPr lang="ru-RU" dirty="0"/>
            </a:p>
          </p:txBody>
        </p:sp>
      </p:grpSp>
      <p:sp>
        <p:nvSpPr>
          <p:cNvPr id="9" name="Прямоугольник 8" descr=" 15"/>
          <p:cNvSpPr/>
          <p:nvPr/>
        </p:nvSpPr>
        <p:spPr>
          <a:xfrm>
            <a:off x="1124806" y="5713200"/>
            <a:ext cx="205989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>
                <a:latin typeface="+mj-lt"/>
              </a:rPr>
              <a:t>(</a:t>
            </a:r>
            <a:r>
              <a:rPr lang="ru-RU" sz="4800" dirty="0">
                <a:latin typeface="+mj-lt"/>
              </a:rPr>
              <a:t>ИИ; англ. </a:t>
            </a:r>
            <a:r>
              <a:rPr lang="ru-RU" sz="4800" dirty="0" err="1">
                <a:latin typeface="+mj-lt"/>
              </a:rPr>
              <a:t>artificial</a:t>
            </a:r>
            <a:r>
              <a:rPr lang="ru-RU" sz="4800" dirty="0">
                <a:latin typeface="+mj-lt"/>
              </a:rPr>
              <a:t> </a:t>
            </a:r>
            <a:r>
              <a:rPr lang="ru-RU" sz="4800" dirty="0" err="1">
                <a:latin typeface="+mj-lt"/>
              </a:rPr>
              <a:t>intelligence</a:t>
            </a:r>
            <a:r>
              <a:rPr lang="ru-RU" sz="4800" dirty="0">
                <a:latin typeface="+mj-lt"/>
              </a:rPr>
              <a:t>, AI</a:t>
            </a:r>
            <a:r>
              <a:rPr lang="ru-RU" sz="4800" dirty="0" smtClean="0">
                <a:latin typeface="+mj-lt"/>
              </a:rPr>
              <a:t>) </a:t>
            </a:r>
            <a:r>
              <a:rPr lang="en-US" sz="4800" dirty="0"/>
              <a:t>—</a:t>
            </a:r>
            <a:r>
              <a:rPr lang="ru-RU" sz="4800" dirty="0" smtClean="0">
                <a:latin typeface="+mj-lt"/>
              </a:rPr>
              <a:t> </a:t>
            </a:r>
            <a:r>
              <a:rPr lang="ru-RU" sz="4800" dirty="0">
                <a:latin typeface="+mj-lt"/>
              </a:rPr>
              <a:t>наука и технология создания интеллектуальных машин, особенно интеллектуальных компьютерных </a:t>
            </a:r>
            <a:r>
              <a:rPr lang="ru-RU" sz="4800" dirty="0" smtClean="0">
                <a:latin typeface="+mj-lt"/>
              </a:rPr>
              <a:t>программ</a:t>
            </a:r>
            <a:endParaRPr lang="ru-RU" sz="4800" dirty="0">
              <a:latin typeface="+mj-lt"/>
            </a:endParaRPr>
          </a:p>
        </p:txBody>
      </p:sp>
      <p:sp>
        <p:nvSpPr>
          <p:cNvPr id="17" name="Нижний колонтитул 3" descr=" 17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https://ru.wikipedia.or</a:t>
            </a:r>
            <a:r>
              <a:rPr lang="en-US" smtClean="0"/>
              <a:t>g</a:t>
            </a:r>
            <a:r>
              <a:rPr lang="ru-RU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37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</a:t>
            </a:r>
            <a:r>
              <a:rPr lang="ru-RU" dirty="0" smtClean="0"/>
              <a:t>же делать?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marL="791960" lvl="2" indent="0">
              <a:buNone/>
            </a:pPr>
            <a:r>
              <a:rPr lang="ru-RU" dirty="0" smtClean="0"/>
              <a:t>Учиться</a:t>
            </a:r>
            <a:r>
              <a:rPr lang="en-US" dirty="0" smtClean="0"/>
              <a:t> (</a:t>
            </a:r>
            <a:r>
              <a:rPr lang="ru-RU" dirty="0"/>
              <a:t>«Программирование – вторая грамотность»*</a:t>
            </a:r>
            <a:r>
              <a:rPr lang="en-US" dirty="0" smtClean="0"/>
              <a:t>)</a:t>
            </a:r>
            <a:r>
              <a:rPr lang="ru-RU" dirty="0" smtClean="0"/>
              <a:t>:</a:t>
            </a:r>
          </a:p>
          <a:p>
            <a:pPr lvl="2"/>
            <a:r>
              <a:rPr lang="en-US" dirty="0" smtClean="0"/>
              <a:t>CS </a:t>
            </a:r>
            <a:r>
              <a:rPr lang="ru-RU" dirty="0" smtClean="0"/>
              <a:t>центр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compscicenter.ru</a:t>
            </a:r>
            <a:r>
              <a:rPr lang="ru-RU" dirty="0" smtClean="0"/>
              <a:t> </a:t>
            </a:r>
            <a:endParaRPr lang="en-US" dirty="0"/>
          </a:p>
          <a:p>
            <a:pPr lvl="2"/>
            <a:r>
              <a:rPr lang="ru-RU" dirty="0" smtClean="0"/>
              <a:t>ШАД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yandexdataschool.ru</a:t>
            </a:r>
            <a:r>
              <a:rPr lang="ru-RU" dirty="0" smtClean="0"/>
              <a:t> </a:t>
            </a:r>
          </a:p>
          <a:p>
            <a:pPr lvl="2"/>
            <a:r>
              <a:rPr lang="ru-RU" dirty="0" smtClean="0"/>
              <a:t>Академия Яндекса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academy.yandex.ru</a:t>
            </a:r>
            <a:r>
              <a:rPr lang="ru-RU" dirty="0" smtClean="0"/>
              <a:t> </a:t>
            </a:r>
          </a:p>
          <a:p>
            <a:pPr lvl="2"/>
            <a:r>
              <a:rPr lang="en-US" dirty="0" err="1"/>
              <a:t>Stepik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welcome.stepik.org/ru</a:t>
            </a:r>
            <a:r>
              <a:rPr lang="en-US" dirty="0" smtClean="0"/>
              <a:t> </a:t>
            </a:r>
            <a:endParaRPr lang="ru-RU" dirty="0" smtClean="0"/>
          </a:p>
          <a:p>
            <a:pPr lvl="2"/>
            <a:r>
              <a:rPr lang="en-US" dirty="0" smtClean="0"/>
              <a:t>Deep Learning </a:t>
            </a:r>
            <a:r>
              <a:rPr lang="ru-RU" dirty="0" smtClean="0"/>
              <a:t>«на пальцах»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dlcourse.ai</a:t>
            </a:r>
            <a:r>
              <a:rPr lang="ru-RU" dirty="0" smtClean="0"/>
              <a:t> </a:t>
            </a:r>
          </a:p>
          <a:p>
            <a:pPr lvl="2"/>
            <a:r>
              <a:rPr lang="ru-RU" dirty="0" err="1" smtClean="0"/>
              <a:t>Курсера</a:t>
            </a:r>
            <a:r>
              <a:rPr lang="ru-RU" dirty="0" smtClean="0"/>
              <a:t>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ru.coursera.org</a:t>
            </a:r>
            <a:r>
              <a:rPr lang="ru-RU" dirty="0" smtClean="0"/>
              <a:t> </a:t>
            </a:r>
          </a:p>
          <a:p>
            <a:pPr marL="791960" lvl="2" indent="0">
              <a:buNone/>
            </a:pPr>
            <a:r>
              <a:rPr lang="ru-RU" dirty="0" smtClean="0"/>
              <a:t>Онлайн-образование и интернет не заменят живого общения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*</a:t>
            </a:r>
            <a:r>
              <a:rPr lang="en-US" smtClean="0"/>
              <a:t> </a:t>
            </a:r>
            <a:r>
              <a:rPr lang="en-US" smtClean="0">
                <a:hlinkClick r:id="rId9"/>
              </a:rPr>
              <a:t>http://ershov.iis.nsk.su/ru/second_literacy/articl</a:t>
            </a:r>
            <a:r>
              <a:rPr lang="en-US" smtClean="0"/>
              <a:t>e</a:t>
            </a:r>
            <a:r>
              <a:rPr lang="ru-RU" smtClean="0"/>
              <a:t> </a:t>
            </a:r>
            <a:r>
              <a:rPr lang="en-US" smtClean="0"/>
              <a:t>‘1980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40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224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</a:t>
            </a:r>
            <a:r>
              <a:rPr lang="ru-RU" dirty="0" smtClean="0"/>
              <a:t>же делать?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marL="791960" lvl="2" indent="0">
              <a:buNone/>
            </a:pPr>
            <a:r>
              <a:rPr lang="ru-RU" dirty="0" smtClean="0"/>
              <a:t>Читать книги:</a:t>
            </a:r>
          </a:p>
          <a:p>
            <a:pPr lvl="2"/>
            <a:r>
              <a:rPr lang="ru-RU" dirty="0"/>
              <a:t>Вы, конечно, шутите, мистер Фейнман! http://www.ozon.ru/context/detail/id/26100045/</a:t>
            </a:r>
          </a:p>
          <a:p>
            <a:pPr lvl="2"/>
            <a:r>
              <a:rPr lang="ru-RU" dirty="0" err="1"/>
              <a:t>Саймон</a:t>
            </a:r>
            <a:r>
              <a:rPr lang="ru-RU" dirty="0"/>
              <a:t> Сингх, Великая теорема Ферма. http://modernlib.ru/books/singh_saymon/velikaya_teorema_ferma/read </a:t>
            </a:r>
          </a:p>
          <a:p>
            <a:pPr lvl="2"/>
            <a:r>
              <a:rPr lang="ru-RU" dirty="0" smtClean="0"/>
              <a:t>Роберт Грин, Мастер игры.</a:t>
            </a:r>
          </a:p>
          <a:p>
            <a:pPr marL="791960" lvl="2" indent="0">
              <a:buNone/>
            </a:pPr>
            <a:endParaRPr lang="ru-RU" dirty="0" smtClean="0"/>
          </a:p>
          <a:p>
            <a:pPr marL="791960" lvl="2" indent="0">
              <a:buNone/>
            </a:pPr>
            <a:r>
              <a:rPr lang="ru-RU" dirty="0" smtClean="0"/>
              <a:t>Ссылка на эту презентацию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yadi.sk/i/dTTqHu7cRzIlWA</a:t>
            </a:r>
            <a:r>
              <a:rPr lang="en-US" dirty="0" smtClean="0"/>
              <a:t> 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41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606" y="7993312"/>
            <a:ext cx="4197600" cy="4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6.googleusercontent.com/0X4l8uK8GoE1o9qTh9z4bAZuQ3amAlywXbW2RexKq3al8B1ROq8mG0NNOKS4PaBQ0_OVeA0DKAjb4sdNVlIofa0b5zHJOM92taNCRmAA5gB5BlzkNzwEj7FJ3_JMM-FvCZHsvBB_xh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06" y="0"/>
            <a:ext cx="20567572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Группа 14"/>
          <p:cNvGrpSpPr/>
          <p:nvPr/>
        </p:nvGrpSpPr>
        <p:grpSpPr>
          <a:xfrm>
            <a:off x="13717606" y="370800"/>
            <a:ext cx="18280262" cy="1896299"/>
            <a:chOff x="3054350" y="370800"/>
            <a:chExt cx="18280262" cy="189629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950" y="1519327"/>
              <a:ext cx="757239" cy="747772"/>
            </a:xfrm>
            <a:prstGeom prst="rect">
              <a:avLst/>
            </a:prstGeom>
          </p:spPr>
        </p:pic>
        <p:sp>
          <p:nvSpPr>
            <p:cNvPr id="10" name="Текст 11"/>
            <p:cNvSpPr txBox="1">
              <a:spLocks/>
            </p:cNvSpPr>
            <p:nvPr/>
          </p:nvSpPr>
          <p:spPr>
            <a:xfrm>
              <a:off x="4580750" y="1470093"/>
              <a:ext cx="6868300" cy="763588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avalur@yandex-team.ru</a:t>
              </a:r>
              <a:endParaRPr lang="ru-RU" dirty="0"/>
            </a:p>
          </p:txBody>
        </p:sp>
        <p:sp>
          <p:nvSpPr>
            <p:cNvPr id="11" name="Подзаголовок 1"/>
            <p:cNvSpPr txBox="1">
              <a:spLocks/>
            </p:cNvSpPr>
            <p:nvPr/>
          </p:nvSpPr>
          <p:spPr>
            <a:xfrm>
              <a:off x="3054350" y="370800"/>
              <a:ext cx="18280262" cy="1522413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              </a:t>
              </a:r>
              <a:r>
                <a:rPr lang="ru-RU" dirty="0" smtClean="0"/>
                <a:t>Александр </a:t>
              </a:r>
              <a:r>
                <a:rPr lang="ru-RU" dirty="0" err="1" smtClean="0"/>
                <a:t>Авдюшенко</a:t>
              </a:r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4099206" y="2693211"/>
            <a:ext cx="5185711" cy="846138"/>
            <a:chOff x="13336006" y="403611"/>
            <a:chExt cx="5185711" cy="846138"/>
          </a:xfrm>
        </p:grpSpPr>
        <p:pic>
          <p:nvPicPr>
            <p:cNvPr id="8" name="Изображение 42">
              <a:extLst>
                <a:ext uri="{FF2B5EF4-FFF2-40B4-BE49-F238E27FC236}">
                  <a16:creationId xmlns=""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6006" y="494099"/>
              <a:ext cx="762000" cy="6731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3995" y="411549"/>
              <a:ext cx="838200" cy="838200"/>
            </a:xfrm>
            <a:prstGeom prst="rect">
              <a:avLst/>
            </a:prstGeom>
          </p:spPr>
        </p:pic>
        <p:sp>
          <p:nvSpPr>
            <p:cNvPr id="13" name="Текст 11"/>
            <p:cNvSpPr txBox="1">
              <a:spLocks/>
            </p:cNvSpPr>
            <p:nvPr/>
          </p:nvSpPr>
          <p:spPr>
            <a:xfrm>
              <a:off x="15588184" y="403611"/>
              <a:ext cx="2933533" cy="763588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 smtClean="0"/>
                <a:t>ovalur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9803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1886800"/>
            <a:ext cx="211730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основе </a:t>
            </a:r>
            <a:r>
              <a:rPr lang="ru-RU" sz="4800" dirty="0" smtClean="0"/>
              <a:t>университетская математика </a:t>
            </a:r>
            <a:r>
              <a:rPr lang="ru-RU" sz="4800" dirty="0"/>
              <a:t>(численные методы, методы оптимизации, теория </a:t>
            </a:r>
            <a:r>
              <a:rPr lang="ru-RU" sz="4800" dirty="0" smtClean="0"/>
              <a:t>вероятностей</a:t>
            </a:r>
            <a:r>
              <a:rPr lang="en-US" sz="4800" dirty="0" smtClean="0"/>
              <a:t>, …</a:t>
            </a:r>
            <a:r>
              <a:rPr lang="ru-RU" sz="4800" dirty="0" smtClean="0"/>
              <a:t>), </a:t>
            </a:r>
            <a:r>
              <a:rPr lang="ru-RU" sz="4800" dirty="0"/>
              <a:t>но </a:t>
            </a:r>
            <a:r>
              <a:rPr lang="ru-RU" sz="4800" dirty="0" smtClean="0"/>
              <a:t>нет уравнений</a:t>
            </a:r>
            <a:endParaRPr lang="ru-RU" sz="4800" dirty="0"/>
          </a:p>
        </p:txBody>
      </p: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648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1886800"/>
            <a:ext cx="211730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основе университетская математика (численные методы, методы оптимизации, теория </a:t>
            </a:r>
            <a:r>
              <a:rPr lang="ru-RU" sz="4800" dirty="0" smtClean="0"/>
              <a:t>вероятностей</a:t>
            </a:r>
            <a:r>
              <a:rPr lang="en-US" sz="4800" dirty="0" smtClean="0"/>
              <a:t>, </a:t>
            </a:r>
            <a:r>
              <a:rPr lang="en-US" sz="4800" dirty="0"/>
              <a:t>…</a:t>
            </a:r>
            <a:r>
              <a:rPr lang="ru-RU" sz="4800" dirty="0" smtClean="0"/>
              <a:t>), </a:t>
            </a:r>
            <a:r>
              <a:rPr lang="ru-RU" sz="4800" dirty="0"/>
              <a:t>но </a:t>
            </a:r>
            <a:r>
              <a:rPr lang="ru-RU" sz="4800" dirty="0" smtClean="0"/>
              <a:t>нет уравнений</a:t>
            </a:r>
            <a:endParaRPr lang="ru-RU" sz="4800" dirty="0"/>
          </a:p>
        </p:txBody>
      </p:sp>
      <p:grpSp>
        <p:nvGrpSpPr>
          <p:cNvPr id="6" name="Группа 5" descr=" 6"/>
          <p:cNvGrpSpPr>
            <a:grpSpLocks/>
          </p:cNvGrpSpPr>
          <p:nvPr/>
        </p:nvGrpSpPr>
        <p:grpSpPr bwMode="auto">
          <a:xfrm>
            <a:off x="2651206" y="5713200"/>
            <a:ext cx="17935200" cy="4910909"/>
            <a:chOff x="516066" y="2263988"/>
            <a:chExt cx="8232398" cy="2015221"/>
          </a:xfrm>
        </p:grpSpPr>
        <p:grpSp>
          <p:nvGrpSpPr>
            <p:cNvPr id="7" name="Группа 12"/>
            <p:cNvGrpSpPr>
              <a:grpSpLocks/>
            </p:cNvGrpSpPr>
            <p:nvPr/>
          </p:nvGrpSpPr>
          <p:grpSpPr bwMode="auto">
            <a:xfrm>
              <a:off x="516066" y="2432343"/>
              <a:ext cx="3097070" cy="1129252"/>
              <a:chOff x="251520" y="2565069"/>
              <a:chExt cx="3097070" cy="1129252"/>
            </a:xfrm>
          </p:grpSpPr>
          <p:sp>
            <p:nvSpPr>
              <p:cNvPr id="13" name="Стрелка вправо 12"/>
              <p:cNvSpPr/>
              <p:nvPr/>
            </p:nvSpPr>
            <p:spPr>
              <a:xfrm>
                <a:off x="251520" y="2565069"/>
                <a:ext cx="3097070" cy="1129252"/>
              </a:xfrm>
              <a:prstGeom prst="rightArrow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rgbClr val="FCCB40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CCB4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51117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ru-RU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4"/>
              <p:cNvSpPr>
                <a:spLocks noChangeArrowheads="1"/>
              </p:cNvSpPr>
              <p:nvPr/>
            </p:nvSpPr>
            <p:spPr bwMode="auto">
              <a:xfrm>
                <a:off x="407988" y="3002412"/>
                <a:ext cx="2291804" cy="490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Данные (</a:t>
                </a: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X, Y</a:t>
                </a: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)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Стрелка вправо 7"/>
            <p:cNvSpPr/>
            <p:nvPr/>
          </p:nvSpPr>
          <p:spPr>
            <a:xfrm>
              <a:off x="5724414" y="2429167"/>
              <a:ext cx="1152472" cy="1129252"/>
            </a:xfrm>
            <a:prstGeom prst="rightArrow">
              <a:avLst/>
            </a:prstGeom>
            <a:gradFill rotWithShape="1">
              <a:gsLst>
                <a:gs pos="0">
                  <a:schemeClr val="tx2"/>
                </a:gs>
                <a:gs pos="100000">
                  <a:srgbClr val="FCCB4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CCB4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51117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ru-RU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Группа 17"/>
            <p:cNvGrpSpPr>
              <a:grpSpLocks/>
            </p:cNvGrpSpPr>
            <p:nvPr/>
          </p:nvGrpSpPr>
          <p:grpSpPr bwMode="auto">
            <a:xfrm>
              <a:off x="3478808" y="2263988"/>
              <a:ext cx="2147788" cy="2015221"/>
              <a:chOff x="3221956" y="2423173"/>
              <a:chExt cx="2147788" cy="2015221"/>
            </a:xfrm>
          </p:grpSpPr>
          <p:pic>
            <p:nvPicPr>
              <p:cNvPr id="11" name="Рисунок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120" y="2423173"/>
                <a:ext cx="1628740" cy="1628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Прямоугольник 19"/>
              <p:cNvSpPr>
                <a:spLocks noChangeArrowheads="1"/>
              </p:cNvSpPr>
              <p:nvPr/>
            </p:nvSpPr>
            <p:spPr bwMode="auto">
              <a:xfrm>
                <a:off x="3221956" y="4097389"/>
                <a:ext cx="2147788" cy="341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Data scientist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Прямоугольник 21"/>
            <p:cNvSpPr>
              <a:spLocks noChangeArrowheads="1"/>
            </p:cNvSpPr>
            <p:nvPr/>
          </p:nvSpPr>
          <p:spPr bwMode="auto">
            <a:xfrm>
              <a:off x="7032723" y="2577934"/>
              <a:ext cx="1715741" cy="644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Алгоритм</a:t>
              </a:r>
            </a:p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  </a:t>
              </a:r>
              <a:r>
                <a:rPr kumimoji="1" lang="en-US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a: X →Y</a:t>
              </a:r>
              <a:endParaRPr kumimoji="1" lang="ru-RU" alt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5A6C6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41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7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06" y="2203745"/>
            <a:ext cx="23659200" cy="808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032806" y="7621200"/>
            <a:ext cx="45738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свёртка + </a:t>
            </a:r>
          </a:p>
          <a:p>
            <a:r>
              <a:rPr lang="ru-RU" sz="4000" dirty="0" smtClean="0">
                <a:latin typeface="+mj-lt"/>
              </a:rPr>
              <a:t>нелинейность</a:t>
            </a:r>
            <a:endParaRPr lang="ru-RU" sz="40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380600" y="7621200"/>
            <a:ext cx="419220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       </a:t>
            </a:r>
            <a:r>
              <a:rPr lang="ru-RU" sz="4000" dirty="0" err="1" smtClean="0">
                <a:latin typeface="+mj-lt"/>
              </a:rPr>
              <a:t>пулинг</a:t>
            </a:r>
            <a:endParaRPr lang="ru-RU" sz="4000" dirty="0"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84103" y="9483033"/>
            <a:ext cx="78612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несколько таких блоков</a:t>
            </a:r>
            <a:endParaRPr lang="ru-RU" sz="4000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8678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err="1" smtClean="0">
                <a:latin typeface="+mj-lt"/>
              </a:rPr>
              <a:t>полносвязные</a:t>
            </a:r>
            <a:endParaRPr lang="ru-RU" sz="4000" dirty="0" smtClean="0">
              <a:latin typeface="+mj-lt"/>
            </a:endParaRPr>
          </a:p>
          <a:p>
            <a:pPr algn="ctr"/>
            <a:r>
              <a:rPr lang="ru-RU" sz="4000" dirty="0" smtClean="0">
                <a:latin typeface="+mj-lt"/>
              </a:rPr>
              <a:t>слои</a:t>
            </a:r>
            <a:endParaRPr lang="ru-RU" sz="4000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4099206" y="7621200"/>
            <a:ext cx="1526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</a:t>
            </a:r>
            <a:endParaRPr lang="ru-RU" sz="4000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4470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atin typeface="+mj-lt"/>
              </a:rPr>
              <a:t>классификация</a:t>
            </a:r>
          </a:p>
          <a:p>
            <a:pPr algn="ctr"/>
            <a:r>
              <a:rPr lang="ru-RU" sz="4000" dirty="0" smtClean="0">
                <a:latin typeface="+mj-lt"/>
              </a:rPr>
              <a:t>на </a:t>
            </a:r>
            <a:r>
              <a:rPr lang="en-US" sz="4000" dirty="0" smtClean="0">
                <a:latin typeface="+mj-lt"/>
              </a:rPr>
              <a:t>N </a:t>
            </a:r>
            <a:r>
              <a:rPr lang="ru-RU" sz="4000" dirty="0" smtClean="0">
                <a:latin typeface="+mj-lt"/>
              </a:rPr>
              <a:t>классов</a:t>
            </a:r>
            <a:endParaRPr lang="ru-RU" sz="4000" dirty="0">
              <a:latin typeface="+mj-lt"/>
            </a:endParaRPr>
          </a:p>
        </p:txBody>
      </p:sp>
      <p:sp>
        <p:nvSpPr>
          <p:cNvPr id="12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4"/>
              </a:rPr>
              <a:t>http://www.image-net.or</a:t>
            </a:r>
            <a:r>
              <a:rPr lang="en-US" smtClean="0"/>
              <a:t>g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08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950000"/>
            <a:ext cx="22131338" cy="1511300"/>
          </a:xfrm>
        </p:spPr>
        <p:txBody>
          <a:bodyPr/>
          <a:lstStyle/>
          <a:p>
            <a:r>
              <a:rPr lang="ru-RU" dirty="0" smtClean="0"/>
              <a:t>Примеры хорошо решённых задач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1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4" y="20422"/>
            <a:ext cx="20653447" cy="137063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0968006" y="1360638"/>
            <a:ext cx="4185619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Oom</a:t>
            </a:r>
            <a:endParaRPr lang="en-US" sz="4800" dirty="0" smtClean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Alden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Eastman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Alfred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Arthur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Luke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Fletcher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Matthew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Theodore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Richard</a:t>
            </a:r>
          </a:p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Shirmer</a:t>
            </a:r>
            <a:endParaRPr lang="en-US" sz="4800" dirty="0" smtClean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and </a:t>
            </a:r>
          </a:p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Hisswald</a:t>
            </a:r>
            <a:endParaRPr lang="ru-RU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3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60753</TotalTime>
  <Words>3291</Words>
  <Application>Microsoft Office PowerPoint</Application>
  <PresentationFormat>Custom</PresentationFormat>
  <Paragraphs>339</Paragraphs>
  <Slides>42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Impact</vt:lpstr>
      <vt:lpstr>Textbook New</vt:lpstr>
      <vt:lpstr>Times New Roman</vt:lpstr>
      <vt:lpstr>Yandex Sans Text Light</vt:lpstr>
      <vt:lpstr>Yandex Sans Text Regular</vt:lpstr>
      <vt:lpstr>Yandex Sans Text Thin</vt:lpstr>
      <vt:lpstr>Yandex_show_2016</vt:lpstr>
      <vt:lpstr>PowerPoint Presentation</vt:lpstr>
      <vt:lpstr>Влияние интернета и ИТ на искусственный интеллект и настоящее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Примеры хорошо решённых задач</vt:lpstr>
      <vt:lpstr>PowerPoint Presentation</vt:lpstr>
      <vt:lpstr>Чтение по губам</vt:lpstr>
      <vt:lpstr>Игра в го</vt:lpstr>
      <vt:lpstr>Игра в го</vt:lpstr>
      <vt:lpstr>Игра в го</vt:lpstr>
      <vt:lpstr>Игра в го</vt:lpstr>
      <vt:lpstr>PowerPoint Presentation</vt:lpstr>
      <vt:lpstr>PowerPoint Presentation</vt:lpstr>
      <vt:lpstr>PowerPoint Presentation</vt:lpstr>
      <vt:lpstr>AlphaGo Zero</vt:lpstr>
      <vt:lpstr>AlphaGo Zero</vt:lpstr>
      <vt:lpstr>AlphaGo Zero</vt:lpstr>
      <vt:lpstr>AlphaGo Zero</vt:lpstr>
      <vt:lpstr>PowerPoint Presentation</vt:lpstr>
      <vt:lpstr>PowerPoint Presentation</vt:lpstr>
      <vt:lpstr>Про образование, ШАД и CS центр</vt:lpstr>
      <vt:lpstr>Опыт преподавания</vt:lpstr>
      <vt:lpstr>История ШАД</vt:lpstr>
      <vt:lpstr>ШАД и Академия Яндекса в 2018</vt:lpstr>
      <vt:lpstr>PowerPoint Presentation</vt:lpstr>
      <vt:lpstr>Open Data Science (ODS.ai)</vt:lpstr>
      <vt:lpstr>Kaggle</vt:lpstr>
      <vt:lpstr>Kaggle</vt:lpstr>
      <vt:lpstr>PowerPoint Presentation</vt:lpstr>
      <vt:lpstr>PowerPoint Presentation</vt:lpstr>
      <vt:lpstr>PowerPoint Presentation</vt:lpstr>
      <vt:lpstr>PowerPoint Presentation</vt:lpstr>
      <vt:lpstr>Помечтаем о будущем образования</vt:lpstr>
      <vt:lpstr>Как дать лучшее образование каждому?</vt:lpstr>
      <vt:lpstr>Курс «Deep learning на пальцах» в НГУ</vt:lpstr>
      <vt:lpstr>Эффективное обучение</vt:lpstr>
      <vt:lpstr>Что же делать?</vt:lpstr>
      <vt:lpstr>Что же делать?</vt:lpstr>
      <vt:lpstr>PowerPoint Presentation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Aleksandr Avdyushenko</cp:lastModifiedBy>
  <cp:revision>1544</cp:revision>
  <dcterms:created xsi:type="dcterms:W3CDTF">2014-09-09T08:22:07Z</dcterms:created>
  <dcterms:modified xsi:type="dcterms:W3CDTF">2019-05-21T06:55:48Z</dcterms:modified>
  <cp:category>presentation technology</cp:category>
</cp:coreProperties>
</file>